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72" r:id="rId2"/>
    <p:sldId id="256" r:id="rId3"/>
    <p:sldId id="262" r:id="rId4"/>
    <p:sldId id="269" r:id="rId5"/>
    <p:sldId id="270" r:id="rId6"/>
    <p:sldId id="257" r:id="rId7"/>
    <p:sldId id="258" r:id="rId8"/>
    <p:sldId id="259" r:id="rId9"/>
    <p:sldId id="261" r:id="rId10"/>
    <p:sldId id="271" r:id="rId11"/>
    <p:sldId id="263" r:id="rId12"/>
    <p:sldId id="264" r:id="rId13"/>
    <p:sldId id="265" r:id="rId14"/>
    <p:sldId id="266" r:id="rId15"/>
    <p:sldId id="267" r:id="rId16"/>
    <p:sldId id="268" r:id="rId17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40FF0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>
        <p:scale>
          <a:sx n="100" d="100"/>
          <a:sy n="100" d="100"/>
        </p:scale>
        <p:origin x="-516" y="60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x-none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25977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18990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40280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352871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480326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19834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56448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69353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077376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87514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94253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x-none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4A5732-2E70-F842-9C23-EE008599F888}" type="datetimeFigureOut">
              <a:rPr lang="en-US" smtClean="0"/>
              <a:t>11/30/2015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81955A3-B8EA-C04B-89B4-7D90E2388982}" type="slidenum">
              <a:rPr lang="en-US" smtClean="0"/>
              <a:t>‹nº›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12967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mailto:gccpetro@gmail.com" TargetMode="Externa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477837"/>
          </a:xfrm>
        </p:spPr>
        <p:txBody>
          <a:bodyPr>
            <a:normAutofit/>
          </a:bodyPr>
          <a:lstStyle/>
          <a:p>
            <a:r>
              <a:rPr lang="pt-BR" sz="1400" b="1" dirty="0" smtClean="0"/>
              <a:t>Assunto</a:t>
            </a:r>
            <a:r>
              <a:rPr lang="pt-BR" sz="1400" b="1" dirty="0"/>
              <a:t>:	Explosão na  Williams Olefins Plant - Louisiana -USA -  2013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457200" y="904875"/>
            <a:ext cx="8229600" cy="45259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t-BR" sz="1200" dirty="0" smtClean="0"/>
              <a:t>De  Gustavo </a:t>
            </a:r>
            <a:r>
              <a:rPr lang="pt-BR" sz="1200" dirty="0"/>
              <a:t>Castro </a:t>
            </a:r>
            <a:r>
              <a:rPr lang="pt-BR" sz="1200" dirty="0" smtClean="0">
                <a:hlinkClick r:id="rId2"/>
              </a:rPr>
              <a:t>gccpetro@gmail.com</a:t>
            </a:r>
            <a:endParaRPr lang="pt-BR" sz="1200" dirty="0" smtClean="0"/>
          </a:p>
          <a:p>
            <a:pPr marL="0" indent="0">
              <a:buNone/>
            </a:pPr>
            <a:r>
              <a:rPr lang="pt-BR" sz="1200" dirty="0"/>
              <a:t>Data:	21/10/2014 </a:t>
            </a:r>
            <a:endParaRPr lang="pt-BR" sz="1200" dirty="0" smtClean="0"/>
          </a:p>
          <a:p>
            <a:pPr marL="0" indent="0">
              <a:buNone/>
            </a:pPr>
            <a:r>
              <a:rPr lang="pt-BR" sz="1200" dirty="0" smtClean="0"/>
              <a:t>Assunto: Explosão </a:t>
            </a:r>
            <a:r>
              <a:rPr lang="pt-BR" sz="1200" dirty="0"/>
              <a:t>na  Williams Olefins Plant - Louisiana -USA -  2013</a:t>
            </a:r>
            <a:endParaRPr lang="pt-BR" sz="1200" dirty="0" smtClean="0"/>
          </a:p>
          <a:p>
            <a:endParaRPr lang="pt-BR" sz="1200" dirty="0" smtClean="0"/>
          </a:p>
          <a:p>
            <a:pPr marL="0" indent="0">
              <a:buNone/>
            </a:pPr>
            <a:r>
              <a:rPr lang="pt-BR" sz="1200" dirty="0" smtClean="0"/>
              <a:t>"</a:t>
            </a:r>
            <a:r>
              <a:rPr lang="pt-BR" sz="1200" dirty="0"/>
              <a:t>O aprendizado com os erros evita a sua repetição… e mais mortes</a:t>
            </a:r>
            <a:r>
              <a:rPr lang="pt-BR" sz="1200" dirty="0" smtClean="0"/>
              <a:t>"</a:t>
            </a:r>
            <a:endParaRPr lang="pt-BR" sz="1200" dirty="0"/>
          </a:p>
          <a:p>
            <a:pPr marL="0" indent="0">
              <a:buNone/>
            </a:pPr>
            <a:r>
              <a:rPr lang="pt-BR" sz="1200" dirty="0"/>
              <a:t>Em 3 de junho de 2013 ocorreu uma violenta explosão seguida de incêndio na Williams Olefins Plant, localizada no estado da Louisiana, USA.</a:t>
            </a:r>
          </a:p>
          <a:p>
            <a:pPr marL="0" indent="0">
              <a:buNone/>
            </a:pPr>
            <a:r>
              <a:rPr lang="pt-BR" sz="1200" dirty="0"/>
              <a:t>Houve ruptura do casco de permutador de calor e vazamento de 28 toneladas de vapores de propeno, propano e outros hidrocarbonetos. A nuvem formada alcançou  60 metros de altura. Houve ignição seguido de  fogo, que durou aprox. 4 horas.</a:t>
            </a:r>
          </a:p>
          <a:p>
            <a:pPr marL="0" indent="0">
              <a:buNone/>
            </a:pPr>
            <a:r>
              <a:rPr lang="pt-BR" sz="1200" dirty="0"/>
              <a:t>A mistura indevida (falha de procedimento) de "água quente" com "propeno" no permutador causou brusca  e violenta reação (aumento de volume) e consequentemente aumento da pressão. Como a válvula de alivio da pressão do equipamento encontrava-se “isolada” (fora de operação) ocorreu o rompimento do casco e o vazamento. Dois trabalhadores morreram  e outros 80 ficaram feridos. A perda totalizou US$ 510 </a:t>
            </a:r>
            <a:r>
              <a:rPr lang="pt-BR" sz="1200" dirty="0" smtClean="0"/>
              <a:t>milhões!</a:t>
            </a:r>
            <a:endParaRPr lang="pt-BR" sz="1200" dirty="0"/>
          </a:p>
          <a:p>
            <a:pPr marL="0" indent="0">
              <a:buNone/>
            </a:pPr>
            <a:r>
              <a:rPr lang="pt-BR" sz="1200" dirty="0"/>
              <a:t>Importante observarem as graves violações de segurança identificadas pela OSHA, que está penalizando a empresa em US$ 99.000,00 (dez./2013)!</a:t>
            </a:r>
          </a:p>
          <a:p>
            <a:pPr marL="0" indent="0">
              <a:buNone/>
            </a:pPr>
            <a:r>
              <a:rPr lang="pt-BR" sz="1200" dirty="0"/>
              <a:t>Atenção:  </a:t>
            </a:r>
          </a:p>
          <a:p>
            <a:pPr marL="0" indent="0">
              <a:buNone/>
            </a:pPr>
            <a:r>
              <a:rPr lang="pt-BR" sz="1200" dirty="0"/>
              <a:t>Importante disseminarem o </a:t>
            </a:r>
            <a:r>
              <a:rPr lang="pt-BR" sz="1200" dirty="0" smtClean="0"/>
              <a:t>acidente, focando para </a:t>
            </a:r>
            <a:r>
              <a:rPr lang="pt-BR" sz="1200" dirty="0"/>
              <a:t>a questão da reatividade do propeno na presença de água quente, sabendo que no Abastecimento-Refino há 7 unidades de produção de Propeno grau polímero, bem como um parque de esferas para o armazenamento da carga dessas unidades (</a:t>
            </a:r>
            <a:r>
              <a:rPr lang="pt-BR" sz="1200" dirty="0" err="1"/>
              <a:t>Propint</a:t>
            </a:r>
            <a:r>
              <a:rPr lang="pt-BR" sz="1200" dirty="0"/>
              <a:t>--&gt; </a:t>
            </a:r>
            <a:r>
              <a:rPr lang="pt-BR" sz="1200" dirty="0" smtClean="0"/>
              <a:t>hidrocarbonetos </a:t>
            </a:r>
            <a:r>
              <a:rPr lang="pt-BR" sz="1200" dirty="0"/>
              <a:t>leves+ propano + propeno) e da produção diária (capacidade máxima : 3.500 toneladas/dia</a:t>
            </a:r>
            <a:r>
              <a:rPr lang="pt-BR" sz="1200" dirty="0" smtClean="0"/>
              <a:t>).</a:t>
            </a:r>
            <a:endParaRPr lang="pt-BR" sz="1200" dirty="0"/>
          </a:p>
        </p:txBody>
      </p:sp>
    </p:spTree>
    <p:extLst>
      <p:ext uri="{BB962C8B-B14F-4D97-AF65-F5344CB8AC3E}">
        <p14:creationId xmlns:p14="http://schemas.microsoft.com/office/powerpoint/2010/main" val="33328519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81000" y="555209"/>
            <a:ext cx="7877200" cy="2533162"/>
          </a:xfrm>
          <a:solidFill>
            <a:srgbClr val="40FF07"/>
          </a:solidFill>
          <a:ln w="76200" cmpd="sng">
            <a:solidFill>
              <a:schemeClr val="tx1"/>
            </a:solidFill>
          </a:ln>
        </p:spPr>
        <p:txBody>
          <a:bodyPr>
            <a:normAutofit fontScale="90000"/>
          </a:bodyPr>
          <a:lstStyle/>
          <a:p>
            <a:r>
              <a:rPr lang="en-US" dirty="0" err="1" smtClean="0"/>
              <a:t>Explosão</a:t>
            </a:r>
            <a:r>
              <a:rPr lang="en-US" dirty="0" smtClean="0"/>
              <a:t> Williams Olefins Plant</a:t>
            </a:r>
            <a:br>
              <a:rPr lang="en-US" dirty="0" smtClean="0"/>
            </a:br>
            <a:r>
              <a:rPr lang="en-US" dirty="0" smtClean="0"/>
              <a:t>Louisiana- USA</a:t>
            </a:r>
            <a:br>
              <a:rPr lang="en-US" dirty="0" smtClean="0"/>
            </a:br>
            <a:r>
              <a:rPr lang="en-US" dirty="0"/>
              <a:t/>
            </a:r>
            <a:br>
              <a:rPr lang="en-US" dirty="0"/>
            </a:br>
            <a:r>
              <a:rPr lang="en-US" dirty="0" smtClean="0"/>
              <a:t>13 de </a:t>
            </a:r>
            <a:r>
              <a:rPr lang="en-US" dirty="0" err="1" smtClean="0"/>
              <a:t>Junho</a:t>
            </a:r>
            <a:r>
              <a:rPr lang="en-US" dirty="0" smtClean="0"/>
              <a:t> de 2013</a:t>
            </a:r>
            <a:endParaRPr lang="en-US" dirty="0"/>
          </a:p>
        </p:txBody>
      </p:sp>
      <p:pic>
        <p:nvPicPr>
          <p:cNvPr id="4" name="Picture 3" descr="Foto do incendio- correria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0000" y="3467100"/>
            <a:ext cx="3441700" cy="3226594"/>
          </a:xfrm>
          <a:prstGeom prst="rect">
            <a:avLst/>
          </a:prstGeom>
          <a:ln w="57150" cmpd="sng">
            <a:solidFill>
              <a:schemeClr val="tx1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</p:spTree>
    <p:extLst>
      <p:ext uri="{BB962C8B-B14F-4D97-AF65-F5344CB8AC3E}">
        <p14:creationId xmlns:p14="http://schemas.microsoft.com/office/powerpoint/2010/main" val="25844001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aptura de Tela 2014-10-19 às 20.27.18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6801" y="482600"/>
            <a:ext cx="4986773" cy="6197600"/>
          </a:xfrm>
          <a:prstGeom prst="rect">
            <a:avLst/>
          </a:prstGeom>
        </p:spPr>
      </p:pic>
      <p:cxnSp>
        <p:nvCxnSpPr>
          <p:cNvPr id="4" name="Straight Arrow Connector 3"/>
          <p:cNvCxnSpPr/>
          <p:nvPr/>
        </p:nvCxnSpPr>
        <p:spPr>
          <a:xfrm flipH="1">
            <a:off x="5254624" y="5727700"/>
            <a:ext cx="828676" cy="0"/>
          </a:xfrm>
          <a:prstGeom prst="straightConnector1">
            <a:avLst/>
          </a:prstGeom>
          <a:ln w="76200" cmpd="sng"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TextBox 6"/>
          <p:cNvSpPr txBox="1"/>
          <p:nvPr/>
        </p:nvSpPr>
        <p:spPr>
          <a:xfrm>
            <a:off x="6083300" y="5334000"/>
            <a:ext cx="2997200" cy="923330"/>
          </a:xfrm>
          <a:prstGeom prst="rect">
            <a:avLst/>
          </a:prstGeom>
          <a:solidFill>
            <a:srgbClr val="FFFF00"/>
          </a:solidFill>
          <a:ln w="28575" cmpd="sng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err="1" smtClean="0"/>
              <a:t>Explosão</a:t>
            </a:r>
            <a:r>
              <a:rPr lang="en-US" dirty="0" smtClean="0"/>
              <a:t> </a:t>
            </a:r>
            <a:r>
              <a:rPr lang="en-US" dirty="0" err="1" smtClean="0"/>
              <a:t>na</a:t>
            </a:r>
            <a:r>
              <a:rPr lang="en-US" dirty="0" smtClean="0"/>
              <a:t> Williams Olefins</a:t>
            </a:r>
          </a:p>
          <a:p>
            <a:r>
              <a:rPr lang="en-US" dirty="0"/>
              <a:t> </a:t>
            </a:r>
            <a:r>
              <a:rPr lang="en-US" dirty="0" smtClean="0"/>
              <a:t>          </a:t>
            </a:r>
            <a:r>
              <a:rPr lang="en-US" dirty="0"/>
              <a:t> </a:t>
            </a:r>
            <a:r>
              <a:rPr lang="en-US" dirty="0" smtClean="0"/>
              <a:t>  13/06/2013</a:t>
            </a:r>
          </a:p>
          <a:p>
            <a:r>
              <a:rPr lang="en-US" dirty="0" err="1" smtClean="0"/>
              <a:t>Perda</a:t>
            </a:r>
            <a:r>
              <a:rPr lang="en-US" dirty="0" smtClean="0"/>
              <a:t> : US$ 510 </a:t>
            </a:r>
            <a:r>
              <a:rPr lang="en-US" dirty="0" err="1" smtClean="0"/>
              <a:t>milhões</a:t>
            </a:r>
            <a:endParaRPr lang="en-US" dirty="0"/>
          </a:p>
        </p:txBody>
      </p:sp>
      <p:sp>
        <p:nvSpPr>
          <p:cNvPr id="9" name="Oval 8"/>
          <p:cNvSpPr/>
          <p:nvPr/>
        </p:nvSpPr>
        <p:spPr>
          <a:xfrm>
            <a:off x="756801" y="5384800"/>
            <a:ext cx="4497823" cy="723900"/>
          </a:xfrm>
          <a:prstGeom prst="ellipse">
            <a:avLst/>
          </a:prstGeom>
          <a:noFill/>
          <a:ln w="57150" cmpd="sng">
            <a:solidFill>
              <a:srgbClr val="FFFF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12" name="TextBox 11"/>
          <p:cNvSpPr txBox="1"/>
          <p:nvPr/>
        </p:nvSpPr>
        <p:spPr>
          <a:xfrm>
            <a:off x="5870574" y="1397000"/>
            <a:ext cx="3209926" cy="160043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As 20 </a:t>
            </a:r>
            <a:r>
              <a:rPr lang="en-US" sz="1600" dirty="0" err="1"/>
              <a:t>M</a:t>
            </a:r>
            <a:r>
              <a:rPr lang="en-US" sz="1600" dirty="0" err="1" smtClean="0"/>
              <a:t>aiores</a:t>
            </a:r>
            <a:r>
              <a:rPr lang="en-US" sz="1600" dirty="0" smtClean="0"/>
              <a:t> </a:t>
            </a:r>
            <a:r>
              <a:rPr lang="en-US" sz="1600" dirty="0" err="1"/>
              <a:t>P</a:t>
            </a:r>
            <a:r>
              <a:rPr lang="en-US" sz="1600" dirty="0" err="1" smtClean="0"/>
              <a:t>erdas</a:t>
            </a:r>
            <a:r>
              <a:rPr lang="en-US" sz="1600" dirty="0" smtClean="0"/>
              <a:t> </a:t>
            </a:r>
            <a:r>
              <a:rPr lang="en-US" sz="1600" dirty="0" err="1" smtClean="0"/>
              <a:t>na</a:t>
            </a:r>
            <a:r>
              <a:rPr lang="en-US" sz="1600" dirty="0" smtClean="0"/>
              <a:t> </a:t>
            </a:r>
            <a:r>
              <a:rPr lang="en-US" sz="1600" dirty="0" err="1" smtClean="0"/>
              <a:t>Industria</a:t>
            </a:r>
            <a:r>
              <a:rPr lang="en-US" sz="1600" dirty="0" smtClean="0"/>
              <a:t> (Upstream, </a:t>
            </a:r>
            <a:r>
              <a:rPr lang="en-US" sz="1600" dirty="0" err="1" smtClean="0"/>
              <a:t>Refino</a:t>
            </a:r>
            <a:r>
              <a:rPr lang="en-US" sz="1600" dirty="0" smtClean="0"/>
              <a:t> , </a:t>
            </a:r>
            <a:r>
              <a:rPr lang="en-US" sz="1600" dirty="0" err="1" smtClean="0"/>
              <a:t>Processamento</a:t>
            </a:r>
            <a:r>
              <a:rPr lang="en-US" sz="1600" dirty="0" smtClean="0"/>
              <a:t> de </a:t>
            </a:r>
            <a:r>
              <a:rPr lang="en-US" sz="1600" dirty="0" err="1" smtClean="0"/>
              <a:t>Gás</a:t>
            </a:r>
            <a:r>
              <a:rPr lang="en-US" sz="1600" dirty="0" smtClean="0"/>
              <a:t> , </a:t>
            </a:r>
            <a:r>
              <a:rPr lang="en-US" sz="1600" dirty="0" err="1" smtClean="0"/>
              <a:t>Química</a:t>
            </a:r>
            <a:r>
              <a:rPr lang="en-US" sz="1600" dirty="0" smtClean="0"/>
              <a:t> e </a:t>
            </a:r>
            <a:r>
              <a:rPr lang="en-US" sz="1600" dirty="0" err="1" smtClean="0"/>
              <a:t>Petroquímica</a:t>
            </a:r>
            <a:r>
              <a:rPr lang="en-US" sz="1600" dirty="0" smtClean="0"/>
              <a:t>) </a:t>
            </a:r>
          </a:p>
          <a:p>
            <a:r>
              <a:rPr lang="en-US" sz="1600" dirty="0"/>
              <a:t> </a:t>
            </a:r>
            <a:r>
              <a:rPr lang="en-US" sz="1600" dirty="0" smtClean="0"/>
              <a:t>                1974 a 2013</a:t>
            </a:r>
          </a:p>
          <a:p>
            <a:endParaRPr lang="en-US" dirty="0"/>
          </a:p>
          <a:p>
            <a:r>
              <a:rPr lang="en-US" sz="1600" dirty="0" err="1" smtClean="0"/>
              <a:t>Fonte</a:t>
            </a:r>
            <a:r>
              <a:rPr lang="en-US" sz="1600" dirty="0" smtClean="0"/>
              <a:t>: MARSH – Energy </a:t>
            </a:r>
            <a:r>
              <a:rPr lang="en-US" sz="1600" dirty="0" err="1" smtClean="0"/>
              <a:t>Pratice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156174149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pic>
        <p:nvPicPr>
          <p:cNvPr id="3" name="Picture 2" descr="Planta de Eteno- melhor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3400" y="1213138"/>
            <a:ext cx="8140700" cy="5412293"/>
          </a:xfrm>
          <a:prstGeom prst="rect">
            <a:avLst/>
          </a:prstGeom>
          <a:ln>
            <a:solidFill>
              <a:srgbClr val="000000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2413000" y="698500"/>
            <a:ext cx="54823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Planta</a:t>
            </a:r>
            <a:r>
              <a:rPr lang="en-US" sz="2000" b="1" dirty="0" smtClean="0"/>
              <a:t> de </a:t>
            </a:r>
            <a:r>
              <a:rPr lang="en-US" sz="2000" b="1" dirty="0" err="1" smtClean="0"/>
              <a:t>Produção</a:t>
            </a:r>
            <a:r>
              <a:rPr lang="en-US" sz="2000" b="1" dirty="0" smtClean="0"/>
              <a:t> de </a:t>
            </a:r>
            <a:r>
              <a:rPr lang="en-US" sz="2000" b="1" dirty="0" err="1" smtClean="0"/>
              <a:t>Olefinas</a:t>
            </a:r>
            <a:r>
              <a:rPr lang="en-US" sz="2000" b="1" dirty="0" smtClean="0"/>
              <a:t> - </a:t>
            </a:r>
            <a:r>
              <a:rPr lang="en-US" sz="2000" b="1" dirty="0" err="1" smtClean="0"/>
              <a:t>Eteno</a:t>
            </a:r>
            <a:r>
              <a:rPr lang="en-US" sz="2000" b="1" dirty="0" smtClean="0"/>
              <a:t> e </a:t>
            </a:r>
            <a:r>
              <a:rPr lang="en-US" sz="2000" b="1" dirty="0" err="1" smtClean="0"/>
              <a:t>Propeno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10547797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2006600" y="596900"/>
            <a:ext cx="548234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Planta</a:t>
            </a:r>
            <a:r>
              <a:rPr lang="en-US" sz="2000" b="1" dirty="0" smtClean="0"/>
              <a:t> de </a:t>
            </a:r>
            <a:r>
              <a:rPr lang="en-US" sz="2000" b="1" dirty="0" err="1" smtClean="0"/>
              <a:t>Produção</a:t>
            </a:r>
            <a:r>
              <a:rPr lang="en-US" sz="2000" b="1" dirty="0" smtClean="0"/>
              <a:t> de </a:t>
            </a:r>
            <a:r>
              <a:rPr lang="en-US" sz="2000" b="1" dirty="0" err="1" smtClean="0"/>
              <a:t>Olefinas</a:t>
            </a:r>
            <a:r>
              <a:rPr lang="en-US" sz="2000" b="1" dirty="0" smtClean="0"/>
              <a:t> - </a:t>
            </a:r>
            <a:r>
              <a:rPr lang="en-US" sz="2000" b="1" dirty="0" err="1" smtClean="0"/>
              <a:t>Eteno</a:t>
            </a:r>
            <a:r>
              <a:rPr lang="en-US" sz="2000" b="1" dirty="0" smtClean="0"/>
              <a:t> e </a:t>
            </a:r>
            <a:r>
              <a:rPr lang="en-US" sz="2000" b="1" dirty="0" err="1" smtClean="0"/>
              <a:t>Propeno</a:t>
            </a:r>
            <a:endParaRPr lang="en-US" sz="2000" b="1" dirty="0"/>
          </a:p>
        </p:txBody>
      </p:sp>
      <p:pic>
        <p:nvPicPr>
          <p:cNvPr id="2" name="Picture 1" descr="Area fria da Planta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6727" y="1087120"/>
            <a:ext cx="7150100" cy="5720080"/>
          </a:xfrm>
          <a:prstGeom prst="rect">
            <a:avLst/>
          </a:prstGeom>
          <a:ln>
            <a:solidFill>
              <a:srgbClr val="000000"/>
            </a:solidFill>
          </a:ln>
        </p:spPr>
      </p:pic>
      <p:sp>
        <p:nvSpPr>
          <p:cNvPr id="4" name="TextBox 3"/>
          <p:cNvSpPr txBox="1"/>
          <p:nvPr/>
        </p:nvSpPr>
        <p:spPr>
          <a:xfrm>
            <a:off x="2413000" y="1143000"/>
            <a:ext cx="4570820" cy="369332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r>
              <a:rPr lang="en-US" dirty="0" err="1" smtClean="0"/>
              <a:t>Sistema</a:t>
            </a:r>
            <a:r>
              <a:rPr lang="en-US" dirty="0" smtClean="0"/>
              <a:t> de </a:t>
            </a:r>
            <a:r>
              <a:rPr lang="en-US" dirty="0" err="1" smtClean="0"/>
              <a:t>Fracionamento</a:t>
            </a:r>
            <a:r>
              <a:rPr lang="en-US" dirty="0" smtClean="0"/>
              <a:t> - </a:t>
            </a:r>
            <a:r>
              <a:rPr lang="en-US" dirty="0" err="1" smtClean="0"/>
              <a:t>área</a:t>
            </a:r>
            <a:r>
              <a:rPr lang="en-US" dirty="0" smtClean="0"/>
              <a:t> </a:t>
            </a:r>
            <a:r>
              <a:rPr lang="en-US" dirty="0" err="1" smtClean="0"/>
              <a:t>fria</a:t>
            </a:r>
            <a:r>
              <a:rPr lang="en-US" dirty="0" smtClean="0"/>
              <a:t> da </a:t>
            </a:r>
            <a:r>
              <a:rPr lang="en-US" dirty="0" err="1" smtClean="0"/>
              <a:t>planta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3242718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52400" y="704362"/>
            <a:ext cx="8991600" cy="60478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                                           </a:t>
            </a:r>
            <a:r>
              <a:rPr lang="en-US" sz="2000" b="1" dirty="0" err="1" smtClean="0"/>
              <a:t>Informações</a:t>
            </a:r>
            <a:r>
              <a:rPr lang="en-US" sz="2000" b="1" dirty="0" smtClean="0"/>
              <a:t> da </a:t>
            </a:r>
            <a:r>
              <a:rPr lang="en-US" sz="2000" b="1" dirty="0" err="1" smtClean="0"/>
              <a:t>Planta</a:t>
            </a:r>
            <a:r>
              <a:rPr lang="en-US" sz="2000" b="1" dirty="0" smtClean="0"/>
              <a:t> </a:t>
            </a:r>
            <a:r>
              <a:rPr lang="en-US" sz="2000" b="1" dirty="0" err="1" smtClean="0"/>
              <a:t>Química</a:t>
            </a:r>
            <a:endParaRPr lang="en-US" sz="2000" b="1" dirty="0" smtClean="0"/>
          </a:p>
          <a:p>
            <a:pPr marL="285750" indent="-285750">
              <a:buFont typeface="Wingdings" charset="2"/>
              <a:buChar char="Ø"/>
            </a:pPr>
            <a:endParaRPr lang="en-US" sz="700" dirty="0"/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/>
              <a:t>Localização</a:t>
            </a:r>
            <a:r>
              <a:rPr lang="en-US" dirty="0" smtClean="0"/>
              <a:t> </a:t>
            </a:r>
            <a:r>
              <a:rPr lang="en-US" dirty="0" smtClean="0">
                <a:sym typeface="Wingdings"/>
              </a:rPr>
              <a:t> </a:t>
            </a:r>
            <a:r>
              <a:rPr lang="en-US" dirty="0" err="1" smtClean="0">
                <a:sym typeface="Wingdings"/>
              </a:rPr>
              <a:t>Geismar</a:t>
            </a:r>
            <a:r>
              <a:rPr lang="en-US" dirty="0" smtClean="0">
                <a:sym typeface="Wingdings"/>
              </a:rPr>
              <a:t>, a </a:t>
            </a:r>
            <a:r>
              <a:rPr lang="en-US" dirty="0" err="1" smtClean="0">
                <a:sym typeface="Wingdings"/>
              </a:rPr>
              <a:t>cerca</a:t>
            </a:r>
            <a:r>
              <a:rPr lang="en-US" dirty="0" smtClean="0">
                <a:sym typeface="Wingdings"/>
              </a:rPr>
              <a:t> de 32 km de Baton Rouge, </a:t>
            </a:r>
            <a:r>
              <a:rPr lang="en-US" dirty="0" err="1" smtClean="0">
                <a:sym typeface="Wingdings"/>
              </a:rPr>
              <a:t>em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Lousiana</a:t>
            </a: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>
                <a:sym typeface="Wingdings"/>
              </a:rPr>
              <a:t>Início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Operação</a:t>
            </a:r>
            <a:r>
              <a:rPr lang="en-US" dirty="0" smtClean="0">
                <a:sym typeface="Wingdings"/>
              </a:rPr>
              <a:t>  Allied Chemical , </a:t>
            </a:r>
            <a:r>
              <a:rPr lang="en-US" dirty="0" err="1" smtClean="0">
                <a:sym typeface="Wingdings"/>
              </a:rPr>
              <a:t>em</a:t>
            </a:r>
            <a:r>
              <a:rPr lang="en-US" dirty="0" smtClean="0">
                <a:sym typeface="Wingdings"/>
              </a:rPr>
              <a:t> 1968. </a:t>
            </a:r>
            <a:r>
              <a:rPr lang="en-US" dirty="0" err="1" smtClean="0">
                <a:sym typeface="Wingdings"/>
              </a:rPr>
              <a:t>Transferida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para</a:t>
            </a:r>
            <a:r>
              <a:rPr lang="en-US" dirty="0" smtClean="0">
                <a:sym typeface="Wingdings"/>
              </a:rPr>
              <a:t> a Williams Olefins, </a:t>
            </a:r>
            <a:r>
              <a:rPr lang="en-US" dirty="0" err="1" smtClean="0">
                <a:sym typeface="Wingdings"/>
              </a:rPr>
              <a:t>após</a:t>
            </a:r>
            <a:r>
              <a:rPr lang="en-US" dirty="0" smtClean="0">
                <a:sym typeface="Wingdings"/>
              </a:rPr>
              <a:t>  </a:t>
            </a:r>
            <a:r>
              <a:rPr lang="en-US" dirty="0" err="1" smtClean="0">
                <a:sym typeface="Wingdings"/>
              </a:rPr>
              <a:t>fusão</a:t>
            </a:r>
            <a:r>
              <a:rPr lang="en-US" dirty="0" smtClean="0">
                <a:sym typeface="Wingdings"/>
              </a:rPr>
              <a:t> com a </a:t>
            </a:r>
            <a:r>
              <a:rPr lang="pt-BR" dirty="0" smtClean="0">
                <a:sym typeface="Wingdings"/>
              </a:rPr>
              <a:t>a Union Texas </a:t>
            </a:r>
            <a:r>
              <a:rPr lang="pt-BR" dirty="0" err="1" smtClean="0">
                <a:sym typeface="Wingdings"/>
              </a:rPr>
              <a:t>Petroleum</a:t>
            </a:r>
            <a:r>
              <a:rPr lang="pt-BR" dirty="0" smtClean="0">
                <a:sym typeface="Wingdings"/>
              </a:rPr>
              <a:t>, em setembro de 1999.</a:t>
            </a: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dirty="0" smtClean="0">
              <a:sym typeface="Wingdings"/>
            </a:endParaRPr>
          </a:p>
          <a:p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>
                <a:sym typeface="Wingdings"/>
              </a:rPr>
              <a:t>Capacidade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Produção</a:t>
            </a:r>
            <a:r>
              <a:rPr lang="en-US" dirty="0" smtClean="0">
                <a:sym typeface="Wingdings"/>
              </a:rPr>
              <a:t>  590.000 ton./</a:t>
            </a:r>
            <a:r>
              <a:rPr lang="en-US" dirty="0" err="1" smtClean="0">
                <a:sym typeface="Wingdings"/>
              </a:rPr>
              <a:t>ano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eteno</a:t>
            </a:r>
            <a:r>
              <a:rPr lang="en-US" dirty="0" smtClean="0">
                <a:sym typeface="Wingdings"/>
              </a:rPr>
              <a:t>  e 36.000 ton./</a:t>
            </a:r>
            <a:r>
              <a:rPr lang="en-US" dirty="0" err="1" smtClean="0">
                <a:sym typeface="Wingdings"/>
              </a:rPr>
              <a:t>ano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propeno</a:t>
            </a: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>
                <a:sym typeface="Wingdings"/>
              </a:rPr>
              <a:t>Pessoal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próprio</a:t>
            </a:r>
            <a:r>
              <a:rPr lang="en-US" dirty="0" smtClean="0">
                <a:sym typeface="Wingdings"/>
              </a:rPr>
              <a:t>  127 </a:t>
            </a:r>
            <a:r>
              <a:rPr lang="en-US" dirty="0" err="1" smtClean="0">
                <a:sym typeface="Wingdings"/>
              </a:rPr>
              <a:t>trabalhadores</a:t>
            </a:r>
            <a:r>
              <a:rPr lang="en-US" dirty="0" smtClean="0">
                <a:sym typeface="Wingdings"/>
              </a:rPr>
              <a:t>. Na </a:t>
            </a:r>
            <a:r>
              <a:rPr lang="en-US" dirty="0" err="1" smtClean="0">
                <a:sym typeface="Wingdings"/>
              </a:rPr>
              <a:t>hora</a:t>
            </a:r>
            <a:r>
              <a:rPr lang="en-US" dirty="0" smtClean="0">
                <a:sym typeface="Wingdings"/>
              </a:rPr>
              <a:t> do </a:t>
            </a:r>
            <a:r>
              <a:rPr lang="en-US" dirty="0" err="1" smtClean="0">
                <a:sym typeface="Wingdings"/>
              </a:rPr>
              <a:t>acidente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mais</a:t>
            </a:r>
            <a:r>
              <a:rPr lang="en-US" dirty="0" smtClean="0">
                <a:sym typeface="Wingdings"/>
              </a:rPr>
              <a:t> de 300 </a:t>
            </a:r>
            <a:r>
              <a:rPr lang="en-US" dirty="0" err="1" smtClean="0">
                <a:sym typeface="Wingdings"/>
              </a:rPr>
              <a:t>pessoas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trabalhavam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na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empresa</a:t>
            </a:r>
            <a:endParaRPr lang="en-US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>
                <a:sym typeface="Wingdings"/>
              </a:rPr>
              <a:t>Matéria</a:t>
            </a:r>
            <a:r>
              <a:rPr lang="en-US" dirty="0" smtClean="0">
                <a:sym typeface="Wingdings"/>
              </a:rPr>
              <a:t> prima  A </a:t>
            </a:r>
            <a:r>
              <a:rPr lang="en-US" dirty="0" err="1" smtClean="0">
                <a:sym typeface="Wingdings"/>
              </a:rPr>
              <a:t>planta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processa</a:t>
            </a:r>
            <a:r>
              <a:rPr lang="en-US" dirty="0" smtClean="0">
                <a:sym typeface="Wingdings"/>
              </a:rPr>
              <a:t> 6,6 </a:t>
            </a:r>
            <a:r>
              <a:rPr lang="en-US" dirty="0" err="1" smtClean="0">
                <a:sym typeface="Wingdings"/>
              </a:rPr>
              <a:t>bilhões</a:t>
            </a:r>
            <a:r>
              <a:rPr lang="en-US" dirty="0" smtClean="0">
                <a:sym typeface="Wingdings"/>
              </a:rPr>
              <a:t> ft3/</a:t>
            </a:r>
            <a:r>
              <a:rPr lang="en-US" dirty="0" err="1" smtClean="0">
                <a:sym typeface="Wingdings"/>
              </a:rPr>
              <a:t>dia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Gás</a:t>
            </a:r>
            <a:r>
              <a:rPr lang="en-US" dirty="0" smtClean="0">
                <a:sym typeface="Wingdings"/>
              </a:rPr>
              <a:t> Natural, 200.000 bpd de  LGN ( </a:t>
            </a:r>
            <a:r>
              <a:rPr lang="en-US" dirty="0" err="1" smtClean="0">
                <a:sym typeface="Wingdings"/>
              </a:rPr>
              <a:t>líquido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Gás</a:t>
            </a:r>
            <a:r>
              <a:rPr lang="en-US" dirty="0" smtClean="0">
                <a:sym typeface="Wingdings"/>
              </a:rPr>
              <a:t> Natural) </a:t>
            </a:r>
            <a:r>
              <a:rPr lang="en-US" dirty="0" err="1" smtClean="0">
                <a:sym typeface="Wingdings"/>
              </a:rPr>
              <a:t>visando</a:t>
            </a:r>
            <a:r>
              <a:rPr lang="en-US" dirty="0" smtClean="0">
                <a:sym typeface="Wingdings"/>
              </a:rPr>
              <a:t> a </a:t>
            </a:r>
            <a:r>
              <a:rPr lang="en-US" dirty="0" err="1" smtClean="0">
                <a:sym typeface="Wingdings"/>
              </a:rPr>
              <a:t>produção</a:t>
            </a:r>
            <a:r>
              <a:rPr lang="en-US" dirty="0" smtClean="0">
                <a:sym typeface="Wingdings"/>
              </a:rPr>
              <a:t> de 37.000 bpd de </a:t>
            </a:r>
            <a:r>
              <a:rPr lang="en-US" dirty="0" err="1" smtClean="0">
                <a:sym typeface="Wingdings"/>
              </a:rPr>
              <a:t>etano</a:t>
            </a:r>
            <a:r>
              <a:rPr lang="en-US" dirty="0" smtClean="0">
                <a:sym typeface="Wingdings"/>
              </a:rPr>
              <a:t> e 3.000 bpd </a:t>
            </a:r>
            <a:r>
              <a:rPr lang="en-US" dirty="0" err="1" smtClean="0">
                <a:sym typeface="Wingdings"/>
              </a:rPr>
              <a:t>propano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para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os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fornos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pirólise</a:t>
            </a:r>
            <a:r>
              <a:rPr lang="en-US" dirty="0" smtClean="0">
                <a:sym typeface="Wingdings"/>
              </a:rPr>
              <a:t>. </a:t>
            </a:r>
          </a:p>
        </p:txBody>
      </p:sp>
      <p:pic>
        <p:nvPicPr>
          <p:cNvPr id="10" name="Picture 9" descr="Foto016- local acidente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6317" y="1894392"/>
            <a:ext cx="2197100" cy="3048000"/>
          </a:xfrm>
          <a:prstGeom prst="rect">
            <a:avLst/>
          </a:prstGeom>
        </p:spPr>
      </p:pic>
      <p:pic>
        <p:nvPicPr>
          <p:cNvPr id="11" name="Picture 10" descr="Captura de Tela 2014-10-19 às 12.32.46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000" y="2057678"/>
            <a:ext cx="2501900" cy="2859314"/>
          </a:xfrm>
          <a:prstGeom prst="rect">
            <a:avLst/>
          </a:prstGeom>
          <a:ln w="28575" cmpd="sng">
            <a:solidFill>
              <a:schemeClr val="tx1"/>
            </a:solidFill>
          </a:ln>
        </p:spPr>
      </p:pic>
      <p:pic>
        <p:nvPicPr>
          <p:cNvPr id="12" name="Picture 11" descr="Captura de Tela 2014-10-19 às 12.20.58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87700" y="2296000"/>
            <a:ext cx="3441700" cy="2021999"/>
          </a:xfrm>
          <a:prstGeom prst="rect">
            <a:avLst/>
          </a:prstGeom>
          <a:ln w="38100" cmpd="sng">
            <a:solidFill>
              <a:schemeClr val="tx1"/>
            </a:solidFill>
          </a:ln>
        </p:spPr>
      </p:pic>
      <p:sp>
        <p:nvSpPr>
          <p:cNvPr id="13" name="TextBox 12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</p:spTree>
    <p:extLst>
      <p:ext uri="{BB962C8B-B14F-4D97-AF65-F5344CB8AC3E}">
        <p14:creationId xmlns:p14="http://schemas.microsoft.com/office/powerpoint/2010/main" val="144951155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39701" y="584200"/>
            <a:ext cx="8864600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                                                         </a:t>
            </a:r>
            <a:r>
              <a:rPr lang="en-US" sz="2000" b="1" dirty="0" err="1" smtClean="0"/>
              <a:t>Descrição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acidente</a:t>
            </a:r>
            <a:endParaRPr lang="en-US" sz="2000" b="1" dirty="0" smtClean="0"/>
          </a:p>
          <a:p>
            <a:endParaRPr lang="en-US" b="1" dirty="0" smtClean="0"/>
          </a:p>
          <a:p>
            <a:r>
              <a:rPr lang="en-US" dirty="0" err="1" smtClean="0"/>
              <a:t>Às</a:t>
            </a:r>
            <a:r>
              <a:rPr lang="en-US" dirty="0" smtClean="0"/>
              <a:t> 8:30 </a:t>
            </a:r>
            <a:r>
              <a:rPr lang="en-US" dirty="0" err="1" smtClean="0"/>
              <a:t>horas</a:t>
            </a:r>
            <a:r>
              <a:rPr lang="en-US" dirty="0" smtClean="0"/>
              <a:t> da </a:t>
            </a:r>
            <a:r>
              <a:rPr lang="en-US" dirty="0" err="1" smtClean="0"/>
              <a:t>manhã</a:t>
            </a:r>
            <a:r>
              <a:rPr lang="en-US" dirty="0" smtClean="0"/>
              <a:t> do </a:t>
            </a:r>
            <a:r>
              <a:rPr lang="en-US" dirty="0" err="1" smtClean="0"/>
              <a:t>dia</a:t>
            </a:r>
            <a:r>
              <a:rPr lang="en-US" dirty="0" smtClean="0"/>
              <a:t> 13 de </a:t>
            </a:r>
            <a:r>
              <a:rPr lang="en-US" dirty="0" err="1" smtClean="0"/>
              <a:t>junho</a:t>
            </a:r>
            <a:r>
              <a:rPr lang="en-US" dirty="0" smtClean="0"/>
              <a:t> de 2013 </a:t>
            </a:r>
            <a:r>
              <a:rPr lang="en-US" dirty="0" err="1" smtClean="0"/>
              <a:t>ocorreu</a:t>
            </a:r>
            <a:r>
              <a:rPr lang="en-US" dirty="0" smtClean="0"/>
              <a:t> um </a:t>
            </a:r>
            <a:r>
              <a:rPr lang="en-US" dirty="0" err="1" smtClean="0"/>
              <a:t>grande</a:t>
            </a:r>
            <a:r>
              <a:rPr lang="en-US" dirty="0" smtClean="0"/>
              <a:t> </a:t>
            </a:r>
            <a:r>
              <a:rPr lang="en-US" dirty="0" err="1"/>
              <a:t>v</a:t>
            </a:r>
            <a:r>
              <a:rPr lang="en-US" dirty="0" err="1" smtClean="0"/>
              <a:t>azamento</a:t>
            </a:r>
            <a:r>
              <a:rPr lang="en-US" dirty="0" smtClean="0"/>
              <a:t> de </a:t>
            </a:r>
            <a:r>
              <a:rPr lang="en-US" dirty="0" err="1" smtClean="0"/>
              <a:t>vapores</a:t>
            </a:r>
            <a:r>
              <a:rPr lang="en-US" dirty="0" smtClean="0"/>
              <a:t> de </a:t>
            </a:r>
            <a:r>
              <a:rPr lang="en-US" dirty="0" err="1" smtClean="0"/>
              <a:t>propeno</a:t>
            </a:r>
            <a:r>
              <a:rPr lang="en-US" dirty="0" smtClean="0"/>
              <a:t>, </a:t>
            </a:r>
            <a:r>
              <a:rPr lang="en-US" dirty="0" err="1" smtClean="0"/>
              <a:t>propano</a:t>
            </a:r>
            <a:r>
              <a:rPr lang="en-US" dirty="0" smtClean="0"/>
              <a:t> e outros </a:t>
            </a:r>
            <a:r>
              <a:rPr lang="en-US" dirty="0" err="1" smtClean="0"/>
              <a:t>hidrocarbonetos</a:t>
            </a:r>
            <a:r>
              <a:rPr lang="en-US" dirty="0" smtClean="0"/>
              <a:t>. A </a:t>
            </a:r>
            <a:r>
              <a:rPr lang="en-US" dirty="0" err="1" smtClean="0"/>
              <a:t>núvem</a:t>
            </a:r>
            <a:r>
              <a:rPr lang="en-US" dirty="0" smtClean="0"/>
              <a:t> </a:t>
            </a:r>
            <a:r>
              <a:rPr lang="en-US" dirty="0" err="1" smtClean="0"/>
              <a:t>formada</a:t>
            </a:r>
            <a:r>
              <a:rPr lang="en-US" dirty="0" smtClean="0"/>
              <a:t> </a:t>
            </a:r>
            <a:r>
              <a:rPr lang="en-US" dirty="0" err="1" smtClean="0"/>
              <a:t>alcançou</a:t>
            </a:r>
            <a:r>
              <a:rPr lang="en-US" dirty="0" smtClean="0"/>
              <a:t> </a:t>
            </a:r>
            <a:r>
              <a:rPr lang="en-US" dirty="0" err="1" smtClean="0"/>
              <a:t>mais</a:t>
            </a:r>
            <a:r>
              <a:rPr lang="en-US" dirty="0" smtClean="0"/>
              <a:t> de 60 metros de </a:t>
            </a:r>
            <a:r>
              <a:rPr lang="en-US" dirty="0" err="1" smtClean="0"/>
              <a:t>altura</a:t>
            </a:r>
            <a:r>
              <a:rPr lang="en-US" dirty="0" smtClean="0"/>
              <a:t>. </a:t>
            </a:r>
            <a:r>
              <a:rPr lang="en-US" dirty="0" err="1" smtClean="0"/>
              <a:t>Houve</a:t>
            </a:r>
            <a:r>
              <a:rPr lang="en-US" dirty="0" smtClean="0"/>
              <a:t> </a:t>
            </a:r>
            <a:r>
              <a:rPr lang="en-US" dirty="0" err="1" smtClean="0"/>
              <a:t>ignição</a:t>
            </a:r>
            <a:r>
              <a:rPr lang="en-US" dirty="0" smtClean="0"/>
              <a:t> com </a:t>
            </a:r>
            <a:r>
              <a:rPr lang="en-US" dirty="0" err="1" smtClean="0"/>
              <a:t>fogo</a:t>
            </a:r>
            <a:r>
              <a:rPr lang="en-US" dirty="0" smtClean="0"/>
              <a:t> de </a:t>
            </a:r>
            <a:r>
              <a:rPr lang="en-US" dirty="0" err="1" smtClean="0"/>
              <a:t>aproximadamente</a:t>
            </a:r>
            <a:r>
              <a:rPr lang="en-US" dirty="0" smtClean="0"/>
              <a:t>  4 </a:t>
            </a:r>
            <a:r>
              <a:rPr lang="en-US" dirty="0" err="1" smtClean="0"/>
              <a:t>horas</a:t>
            </a:r>
            <a:r>
              <a:rPr lang="en-US" dirty="0" smtClean="0"/>
              <a:t> </a:t>
            </a:r>
          </a:p>
          <a:p>
            <a:pPr marL="342900" indent="-342900">
              <a:buFontTx/>
              <a:buChar char="•"/>
            </a:pPr>
            <a:endParaRPr lang="en-US" sz="1400" dirty="0"/>
          </a:p>
          <a:p>
            <a:r>
              <a:rPr lang="pt-BR" dirty="0" smtClean="0"/>
              <a:t>A explosão e incêndio  envolveu uma  torre de destilação que processa hidrocarbonetos e encontrava-se em  operação normal, no momento do acidente. Houve uma falha catastrófica envolvendo um permutador de calor e as tubulações conectadas a torre. O casco do permutador foi rasgado e  suas tubulações </a:t>
            </a:r>
            <a:r>
              <a:rPr lang="pt-BR" dirty="0"/>
              <a:t> </a:t>
            </a:r>
            <a:r>
              <a:rPr lang="pt-BR" dirty="0" smtClean="0"/>
              <a:t>desconectadas.</a:t>
            </a:r>
            <a:endParaRPr lang="en-US" dirty="0"/>
          </a:p>
        </p:txBody>
      </p:sp>
      <p:pic>
        <p:nvPicPr>
          <p:cNvPr id="5" name="Picture 4" descr="Foto001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83463" y="3568701"/>
            <a:ext cx="5282112" cy="3185774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</p:spTree>
    <p:extLst>
      <p:ext uri="{BB962C8B-B14F-4D97-AF65-F5344CB8AC3E}">
        <p14:creationId xmlns:p14="http://schemas.microsoft.com/office/powerpoint/2010/main" val="9229949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Foto4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32982" y="3912578"/>
            <a:ext cx="4309417" cy="2881922"/>
          </a:xfrm>
          <a:prstGeom prst="rect">
            <a:avLst/>
          </a:prstGeom>
          <a:ln w="38100" cmpd="sng">
            <a:solidFill>
              <a:schemeClr val="tx1"/>
            </a:solidFill>
          </a:ln>
        </p:spPr>
      </p:pic>
      <p:pic>
        <p:nvPicPr>
          <p:cNvPr id="8" name="Picture 7" descr="Foto009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0060" y="908110"/>
            <a:ext cx="3437467" cy="2844800"/>
          </a:xfrm>
          <a:prstGeom prst="rect">
            <a:avLst/>
          </a:prstGeom>
          <a:ln w="38100" cmpd="sng">
            <a:solidFill>
              <a:schemeClr val="tx1"/>
            </a:solidFill>
          </a:ln>
        </p:spPr>
      </p:pic>
      <p:pic>
        <p:nvPicPr>
          <p:cNvPr id="9" name="Picture 8" descr="Foto011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02099" y="1098610"/>
            <a:ext cx="4535513" cy="2565400"/>
          </a:xfrm>
          <a:prstGeom prst="rect">
            <a:avLst/>
          </a:prstGeom>
          <a:ln w="38100" cmpd="sng">
            <a:solidFill>
              <a:schemeClr val="tx1"/>
            </a:solidFill>
          </a:ln>
        </p:spPr>
      </p:pic>
      <p:sp>
        <p:nvSpPr>
          <p:cNvPr id="10" name="TextBox 9"/>
          <p:cNvSpPr txBox="1"/>
          <p:nvPr/>
        </p:nvSpPr>
        <p:spPr>
          <a:xfrm>
            <a:off x="3390900" y="419100"/>
            <a:ext cx="207408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Fotos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incêndio</a:t>
            </a:r>
            <a:endParaRPr lang="en-US" sz="2000" b="1" dirty="0"/>
          </a:p>
        </p:txBody>
      </p:sp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pic>
        <p:nvPicPr>
          <p:cNvPr id="13" name="Picture 12" descr="Area da Planta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3912577"/>
            <a:ext cx="4412512" cy="28819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35240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3124200" y="495300"/>
            <a:ext cx="228780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Análise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acidente</a:t>
            </a:r>
            <a:endParaRPr lang="en-US" sz="2000" b="1" dirty="0"/>
          </a:p>
        </p:txBody>
      </p:sp>
      <p:pic>
        <p:nvPicPr>
          <p:cNvPr id="13" name="Picture 12" descr="Captura de Tela 2014-10-19 às 20.52.04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099" y="3112739"/>
            <a:ext cx="6985001" cy="1156474"/>
          </a:xfrm>
          <a:prstGeom prst="rect">
            <a:avLst/>
          </a:prstGeom>
          <a:noFill/>
          <a:ln w="28575" cmpd="sng">
            <a:solidFill>
              <a:schemeClr val="tx1"/>
            </a:solidFill>
          </a:ln>
        </p:spPr>
      </p:pic>
      <p:pic>
        <p:nvPicPr>
          <p:cNvPr id="15" name="Picture 14" descr="Captura de Tela 2014-10-19 às 20.54.03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945053"/>
            <a:ext cx="8928100" cy="2071590"/>
          </a:xfrm>
          <a:prstGeom prst="rect">
            <a:avLst/>
          </a:prstGeom>
          <a:noFill/>
          <a:ln w="28575" cmpd="sng">
            <a:solidFill>
              <a:schemeClr val="tx1"/>
            </a:solidFill>
          </a:ln>
        </p:spPr>
      </p:pic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470400" y="1028700"/>
            <a:ext cx="16129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 descr="Reação Propeno com águ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4382159"/>
            <a:ext cx="4013200" cy="2371793"/>
          </a:xfrm>
          <a:prstGeom prst="rect">
            <a:avLst/>
          </a:prstGeom>
          <a:ln w="28575" cmpd="sng">
            <a:solidFill>
              <a:srgbClr val="000000"/>
            </a:solidFill>
          </a:ln>
        </p:spPr>
      </p:pic>
      <p:cxnSp>
        <p:nvCxnSpPr>
          <p:cNvPr id="7" name="Straight Arrow Connector 6"/>
          <p:cNvCxnSpPr/>
          <p:nvPr/>
        </p:nvCxnSpPr>
        <p:spPr>
          <a:xfrm flipH="1">
            <a:off x="4032250" y="5568895"/>
            <a:ext cx="247650" cy="495409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Oval 7"/>
          <p:cNvSpPr/>
          <p:nvPr/>
        </p:nvSpPr>
        <p:spPr>
          <a:xfrm>
            <a:off x="203200" y="5816600"/>
            <a:ext cx="4013200" cy="975452"/>
          </a:xfrm>
          <a:prstGeom prst="ellipse">
            <a:avLst/>
          </a:prstGeom>
          <a:noFill/>
          <a:ln w="28575" cmpd="sng">
            <a:solidFill>
              <a:srgbClr val="00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4279900" y="4368800"/>
            <a:ext cx="4775200" cy="230832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pt-BR" sz="1600" dirty="0"/>
              <a:t>Perigo de </a:t>
            </a:r>
            <a:r>
              <a:rPr lang="pt-BR" sz="1600" dirty="0" err="1"/>
              <a:t>reactividade</a:t>
            </a:r>
            <a:r>
              <a:rPr lang="pt-BR" sz="1600" dirty="0"/>
              <a:t>: </a:t>
            </a:r>
            <a:endParaRPr lang="pt-BR" sz="1600" dirty="0" smtClean="0"/>
          </a:p>
          <a:p>
            <a:r>
              <a:rPr lang="pt-BR" sz="1600" dirty="0" smtClean="0"/>
              <a:t>0 </a:t>
            </a:r>
            <a:r>
              <a:rPr lang="en-US" sz="1600" dirty="0" smtClean="0">
                <a:sym typeface="Wingdings"/>
              </a:rPr>
              <a:t> </a:t>
            </a:r>
            <a:r>
              <a:rPr lang="pt-BR" sz="1600" dirty="0" smtClean="0"/>
              <a:t>normalmente estável;                   </a:t>
            </a:r>
          </a:p>
          <a:p>
            <a:r>
              <a:rPr lang="pt-BR" sz="1600" dirty="0" smtClean="0"/>
              <a:t>1 </a:t>
            </a:r>
            <a:r>
              <a:rPr lang="en-US" sz="1600" dirty="0" smtClean="0">
                <a:sym typeface="Wingdings"/>
              </a:rPr>
              <a:t> </a:t>
            </a:r>
            <a:r>
              <a:rPr lang="pt-BR" sz="1600" dirty="0" smtClean="0"/>
              <a:t>o </a:t>
            </a:r>
            <a:r>
              <a:rPr lang="pt-BR" sz="1600" dirty="0"/>
              <a:t>material que pode tornar-se instável a temperatura elevada ou que pode reagir com um pouco de </a:t>
            </a:r>
            <a:r>
              <a:rPr lang="pt-BR" sz="1600" dirty="0" smtClean="0"/>
              <a:t>água; </a:t>
            </a:r>
          </a:p>
          <a:p>
            <a:r>
              <a:rPr lang="pt-BR" sz="1600" dirty="0" smtClean="0"/>
              <a:t>2 </a:t>
            </a:r>
            <a:r>
              <a:rPr lang="en-US" sz="1600" dirty="0" smtClean="0">
                <a:sym typeface="Wingdings"/>
              </a:rPr>
              <a:t> </a:t>
            </a:r>
            <a:r>
              <a:rPr lang="pt-BR" sz="1600" dirty="0" smtClean="0"/>
              <a:t>materiais </a:t>
            </a:r>
            <a:r>
              <a:rPr lang="pt-BR" sz="1600" dirty="0"/>
              <a:t>que são instáveis​​, mas não </a:t>
            </a:r>
            <a:r>
              <a:rPr lang="pt-BR" sz="1600" dirty="0" smtClean="0"/>
              <a:t>detonam </a:t>
            </a:r>
            <a:r>
              <a:rPr lang="pt-BR" sz="1600" dirty="0"/>
              <a:t>ou que podem reagir violentamente com a </a:t>
            </a:r>
            <a:r>
              <a:rPr lang="pt-BR" sz="1600" dirty="0" smtClean="0"/>
              <a:t>água; </a:t>
            </a:r>
          </a:p>
          <a:p>
            <a:r>
              <a:rPr lang="pt-BR" sz="1600" dirty="0" smtClean="0"/>
              <a:t>3 </a:t>
            </a:r>
            <a:r>
              <a:rPr lang="en-US" sz="1600" dirty="0" smtClean="0">
                <a:sym typeface="Wingdings"/>
              </a:rPr>
              <a:t> </a:t>
            </a:r>
            <a:r>
              <a:rPr lang="pt-BR" sz="1600" dirty="0" smtClean="0"/>
              <a:t>materiais </a:t>
            </a:r>
            <a:r>
              <a:rPr lang="pt-BR" sz="1600" dirty="0"/>
              <a:t>que podem detonar quando iniciada ou que podem reagir explosivamente com </a:t>
            </a:r>
            <a:r>
              <a:rPr lang="pt-BR" sz="1600" dirty="0" smtClean="0"/>
              <a:t>água.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8128987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3124200" y="355600"/>
            <a:ext cx="290418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Análise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acidente</a:t>
            </a:r>
            <a:r>
              <a:rPr lang="en-US" sz="2000" b="1" dirty="0" smtClean="0"/>
              <a:t>-cont.</a:t>
            </a:r>
            <a:endParaRPr lang="en-US" sz="20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6388099" y="4991100"/>
            <a:ext cx="2209801" cy="584776"/>
          </a:xfrm>
          <a:prstGeom prst="rect">
            <a:avLst/>
          </a:prstGeom>
          <a:solidFill>
            <a:srgbClr val="C6D9F1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PSV </a:t>
            </a:r>
            <a:r>
              <a:rPr lang="en-US" sz="1600" dirty="0" err="1" smtClean="0"/>
              <a:t>fora</a:t>
            </a:r>
            <a:r>
              <a:rPr lang="en-US" sz="1600" dirty="0" smtClean="0"/>
              <a:t> de </a:t>
            </a:r>
            <a:r>
              <a:rPr lang="en-US" sz="1600" dirty="0" err="1" smtClean="0"/>
              <a:t>operação</a:t>
            </a:r>
            <a:r>
              <a:rPr lang="en-US" sz="1600" dirty="0" smtClean="0"/>
              <a:t> – </a:t>
            </a:r>
          </a:p>
          <a:p>
            <a:r>
              <a:rPr lang="en-US" sz="1600" dirty="0"/>
              <a:t> </a:t>
            </a:r>
            <a:r>
              <a:rPr lang="en-US" sz="1600" dirty="0" smtClean="0"/>
              <a:t>  “ </a:t>
            </a:r>
            <a:r>
              <a:rPr lang="en-US" sz="1600" dirty="0" err="1" smtClean="0"/>
              <a:t>isolada</a:t>
            </a:r>
            <a:r>
              <a:rPr lang="en-US" sz="1600" dirty="0" smtClean="0"/>
              <a:t> do </a:t>
            </a:r>
            <a:r>
              <a:rPr lang="en-US" sz="1600" dirty="0" err="1" smtClean="0"/>
              <a:t>sitema</a:t>
            </a:r>
            <a:r>
              <a:rPr lang="en-US" sz="1600" dirty="0" smtClean="0"/>
              <a:t>”</a:t>
            </a:r>
            <a:endParaRPr lang="en-US" sz="1600" dirty="0"/>
          </a:p>
        </p:txBody>
      </p:sp>
      <p:sp>
        <p:nvSpPr>
          <p:cNvPr id="3" name="TextBox 2"/>
          <p:cNvSpPr txBox="1"/>
          <p:nvPr/>
        </p:nvSpPr>
        <p:spPr>
          <a:xfrm>
            <a:off x="1511300" y="3213100"/>
            <a:ext cx="4793537" cy="369332"/>
          </a:xfrm>
          <a:prstGeom prst="rect">
            <a:avLst/>
          </a:prstGeom>
          <a:solidFill>
            <a:srgbClr val="40FF07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 smtClean="0"/>
              <a:t>Vazamento</a:t>
            </a:r>
            <a:r>
              <a:rPr lang="en-US" dirty="0" smtClean="0"/>
              <a:t> de </a:t>
            </a:r>
            <a:r>
              <a:rPr lang="en-US" dirty="0" err="1" smtClean="0"/>
              <a:t>hidrocarbonetos</a:t>
            </a:r>
            <a:r>
              <a:rPr lang="en-US" dirty="0" smtClean="0"/>
              <a:t> </a:t>
            </a:r>
            <a:r>
              <a:rPr lang="en-US" dirty="0" err="1" smtClean="0"/>
              <a:t>para</a:t>
            </a:r>
            <a:r>
              <a:rPr lang="en-US" dirty="0" smtClean="0"/>
              <a:t> a </a:t>
            </a:r>
            <a:r>
              <a:rPr lang="en-US" dirty="0" err="1" smtClean="0"/>
              <a:t>atmosfera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2540000" y="749300"/>
            <a:ext cx="3480440" cy="400110"/>
          </a:xfrm>
          <a:prstGeom prst="rect">
            <a:avLst/>
          </a:prstGeom>
          <a:solidFill>
            <a:srgbClr val="FF00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Explosão</a:t>
            </a:r>
            <a:r>
              <a:rPr lang="en-US" sz="2000" b="1" dirty="0" smtClean="0"/>
              <a:t> da </a:t>
            </a:r>
            <a:r>
              <a:rPr lang="en-US" sz="2000" b="1" dirty="0" err="1" smtClean="0"/>
              <a:t>nuvem</a:t>
            </a:r>
            <a:r>
              <a:rPr lang="en-US" sz="2000" b="1" dirty="0" smtClean="0"/>
              <a:t> de </a:t>
            </a:r>
            <a:r>
              <a:rPr lang="en-US" sz="2000" b="1" dirty="0" err="1" smtClean="0"/>
              <a:t>vapores</a:t>
            </a:r>
            <a:endParaRPr lang="en-US" sz="2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2743200" y="1943100"/>
            <a:ext cx="2852063" cy="369332"/>
          </a:xfrm>
          <a:prstGeom prst="rect">
            <a:avLst/>
          </a:prstGeom>
          <a:solidFill>
            <a:srgbClr val="40FF07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 smtClean="0"/>
              <a:t>Ignição</a:t>
            </a:r>
            <a:r>
              <a:rPr lang="en-US" dirty="0" smtClean="0"/>
              <a:t> dos </a:t>
            </a:r>
            <a:r>
              <a:rPr lang="en-US" dirty="0" err="1" smtClean="0"/>
              <a:t>hidrocarbonetos</a:t>
            </a:r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1638300" y="3822700"/>
            <a:ext cx="4560000" cy="369332"/>
          </a:xfrm>
          <a:prstGeom prst="rect">
            <a:avLst/>
          </a:prstGeom>
          <a:solidFill>
            <a:srgbClr val="40FF07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 smtClean="0"/>
              <a:t>Rompimento</a:t>
            </a:r>
            <a:r>
              <a:rPr lang="en-US" dirty="0" smtClean="0"/>
              <a:t> do </a:t>
            </a:r>
            <a:r>
              <a:rPr lang="en-US" dirty="0" err="1" smtClean="0"/>
              <a:t>casco</a:t>
            </a:r>
            <a:r>
              <a:rPr lang="en-US" dirty="0" smtClean="0"/>
              <a:t> do </a:t>
            </a:r>
            <a:r>
              <a:rPr lang="en-US" dirty="0" err="1" smtClean="0"/>
              <a:t>permutador</a:t>
            </a:r>
            <a:r>
              <a:rPr lang="en-US" dirty="0" smtClean="0"/>
              <a:t> de </a:t>
            </a:r>
            <a:r>
              <a:rPr lang="en-US" dirty="0" err="1" smtClean="0"/>
              <a:t>calor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3479800" y="2578100"/>
            <a:ext cx="888322" cy="369332"/>
          </a:xfrm>
          <a:prstGeom prst="rect">
            <a:avLst/>
          </a:prstGeom>
          <a:solidFill>
            <a:srgbClr val="40FF07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 smtClean="0"/>
              <a:t>energia</a:t>
            </a:r>
            <a:endParaRPr lang="en-US" dirty="0"/>
          </a:p>
        </p:txBody>
      </p:sp>
      <p:cxnSp>
        <p:nvCxnSpPr>
          <p:cNvPr id="20" name="Straight Arrow Connector 19"/>
          <p:cNvCxnSpPr>
            <a:stCxn id="18" idx="3"/>
          </p:cNvCxnSpPr>
          <p:nvPr/>
        </p:nvCxnSpPr>
        <p:spPr>
          <a:xfrm flipV="1">
            <a:off x="4368122" y="1073210"/>
            <a:ext cx="2426378" cy="168955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1" name="TextBox 20"/>
          <p:cNvSpPr txBox="1"/>
          <p:nvPr/>
        </p:nvSpPr>
        <p:spPr>
          <a:xfrm>
            <a:off x="6858000" y="730310"/>
            <a:ext cx="1960392" cy="33855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err="1"/>
              <a:t>d</a:t>
            </a:r>
            <a:r>
              <a:rPr lang="en-US" sz="1600" dirty="0" err="1" smtClean="0"/>
              <a:t>escarga</a:t>
            </a:r>
            <a:r>
              <a:rPr lang="en-US" sz="1600" dirty="0" smtClean="0"/>
              <a:t> </a:t>
            </a:r>
            <a:r>
              <a:rPr lang="en-US" sz="1600" dirty="0" err="1" smtClean="0"/>
              <a:t>atmosférica</a:t>
            </a:r>
            <a:endParaRPr lang="en-US" sz="1600" dirty="0"/>
          </a:p>
        </p:txBody>
      </p:sp>
      <p:sp>
        <p:nvSpPr>
          <p:cNvPr id="24" name="TextBox 23"/>
          <p:cNvSpPr txBox="1"/>
          <p:nvPr/>
        </p:nvSpPr>
        <p:spPr>
          <a:xfrm>
            <a:off x="6863637" y="1479610"/>
            <a:ext cx="1679767" cy="33855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err="1"/>
              <a:t>t</a:t>
            </a:r>
            <a:r>
              <a:rPr lang="en-US" sz="1600" dirty="0" err="1" smtClean="0"/>
              <a:t>rabalho</a:t>
            </a:r>
            <a:r>
              <a:rPr lang="en-US" sz="1600" dirty="0" smtClean="0"/>
              <a:t> a </a:t>
            </a:r>
            <a:r>
              <a:rPr lang="en-US" sz="1600" dirty="0" err="1" smtClean="0"/>
              <a:t>quente</a:t>
            </a:r>
            <a:endParaRPr lang="en-US" sz="1600" dirty="0"/>
          </a:p>
        </p:txBody>
      </p:sp>
      <p:cxnSp>
        <p:nvCxnSpPr>
          <p:cNvPr id="26" name="Straight Arrow Connector 25"/>
          <p:cNvCxnSpPr>
            <a:stCxn id="18" idx="3"/>
            <a:endCxn id="24" idx="1"/>
          </p:cNvCxnSpPr>
          <p:nvPr/>
        </p:nvCxnSpPr>
        <p:spPr>
          <a:xfrm flipV="1">
            <a:off x="4368122" y="1648887"/>
            <a:ext cx="2495515" cy="1113879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6973000" y="2235200"/>
            <a:ext cx="2157762" cy="33855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err="1"/>
              <a:t>f</a:t>
            </a:r>
            <a:r>
              <a:rPr lang="en-US" sz="1600" dirty="0" err="1" smtClean="0"/>
              <a:t>iação</a:t>
            </a:r>
            <a:r>
              <a:rPr lang="en-US" sz="1600" dirty="0" smtClean="0"/>
              <a:t> </a:t>
            </a:r>
            <a:r>
              <a:rPr lang="en-US" sz="1600" dirty="0" err="1" smtClean="0"/>
              <a:t>elétrica</a:t>
            </a:r>
            <a:r>
              <a:rPr lang="en-US" sz="1600" dirty="0" smtClean="0"/>
              <a:t> </a:t>
            </a:r>
            <a:r>
              <a:rPr lang="en-US" sz="1600" dirty="0" err="1" smtClean="0"/>
              <a:t>em</a:t>
            </a:r>
            <a:r>
              <a:rPr lang="en-US" sz="1600" dirty="0" smtClean="0"/>
              <a:t> </a:t>
            </a:r>
            <a:r>
              <a:rPr lang="en-US" sz="1600" dirty="0" err="1" smtClean="0"/>
              <a:t>curto</a:t>
            </a:r>
            <a:endParaRPr lang="en-US" sz="1600" dirty="0"/>
          </a:p>
        </p:txBody>
      </p:sp>
      <p:cxnSp>
        <p:nvCxnSpPr>
          <p:cNvPr id="29" name="Straight Arrow Connector 28"/>
          <p:cNvCxnSpPr>
            <a:stCxn id="18" idx="3"/>
            <a:endCxn id="27" idx="1"/>
          </p:cNvCxnSpPr>
          <p:nvPr/>
        </p:nvCxnSpPr>
        <p:spPr>
          <a:xfrm flipV="1">
            <a:off x="4368122" y="2404477"/>
            <a:ext cx="2604878" cy="358289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" name="TextBox 29"/>
          <p:cNvSpPr txBox="1"/>
          <p:nvPr/>
        </p:nvSpPr>
        <p:spPr>
          <a:xfrm>
            <a:off x="6997700" y="3035300"/>
            <a:ext cx="1868220" cy="33855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err="1"/>
              <a:t>e</a:t>
            </a:r>
            <a:r>
              <a:rPr lang="en-US" sz="1600" dirty="0" err="1" smtClean="0"/>
              <a:t>letricidade</a:t>
            </a:r>
            <a:r>
              <a:rPr lang="en-US" sz="1600" dirty="0" smtClean="0"/>
              <a:t> </a:t>
            </a:r>
            <a:r>
              <a:rPr lang="en-US" sz="1600" dirty="0" err="1" smtClean="0"/>
              <a:t>estática</a:t>
            </a:r>
            <a:endParaRPr lang="en-US" sz="1600" dirty="0"/>
          </a:p>
        </p:txBody>
      </p:sp>
      <p:cxnSp>
        <p:nvCxnSpPr>
          <p:cNvPr id="32" name="Straight Arrow Connector 31"/>
          <p:cNvCxnSpPr>
            <a:stCxn id="18" idx="3"/>
            <a:endCxn id="30" idx="1"/>
          </p:cNvCxnSpPr>
          <p:nvPr/>
        </p:nvCxnSpPr>
        <p:spPr>
          <a:xfrm>
            <a:off x="4368122" y="2762766"/>
            <a:ext cx="2629578" cy="441811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9" name="TextBox 38"/>
          <p:cNvSpPr txBox="1"/>
          <p:nvPr/>
        </p:nvSpPr>
        <p:spPr>
          <a:xfrm>
            <a:off x="139700" y="4749800"/>
            <a:ext cx="1550950" cy="369332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/>
              <a:t>f</a:t>
            </a:r>
            <a:r>
              <a:rPr lang="en-US" dirty="0" err="1" smtClean="0"/>
              <a:t>alha</a:t>
            </a:r>
            <a:r>
              <a:rPr lang="en-US" dirty="0" smtClean="0"/>
              <a:t> </a:t>
            </a:r>
            <a:r>
              <a:rPr lang="en-US" dirty="0" err="1" smtClean="0"/>
              <a:t>em</a:t>
            </a:r>
            <a:r>
              <a:rPr lang="en-US" dirty="0" smtClean="0"/>
              <a:t> </a:t>
            </a:r>
            <a:r>
              <a:rPr lang="en-US" dirty="0" err="1" smtClean="0"/>
              <a:t>solda</a:t>
            </a:r>
            <a:endParaRPr lang="en-US" dirty="0"/>
          </a:p>
        </p:txBody>
      </p:sp>
      <p:sp>
        <p:nvSpPr>
          <p:cNvPr id="40" name="TextBox 39"/>
          <p:cNvSpPr txBox="1"/>
          <p:nvPr/>
        </p:nvSpPr>
        <p:spPr>
          <a:xfrm>
            <a:off x="2082800" y="4763532"/>
            <a:ext cx="1775133" cy="369332"/>
          </a:xfrm>
          <a:prstGeom prst="rect">
            <a:avLst/>
          </a:prstGeom>
          <a:solidFill>
            <a:srgbClr val="C6D9F1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/>
              <a:t>f</a:t>
            </a:r>
            <a:r>
              <a:rPr lang="en-US" dirty="0" err="1" smtClean="0"/>
              <a:t>alha</a:t>
            </a:r>
            <a:r>
              <a:rPr lang="en-US" dirty="0" smtClean="0"/>
              <a:t> de material</a:t>
            </a:r>
            <a:endParaRPr lang="en-US" dirty="0"/>
          </a:p>
        </p:txBody>
      </p:sp>
      <p:sp>
        <p:nvSpPr>
          <p:cNvPr id="41" name="TextBox 40"/>
          <p:cNvSpPr txBox="1"/>
          <p:nvPr/>
        </p:nvSpPr>
        <p:spPr>
          <a:xfrm>
            <a:off x="6540500" y="3606800"/>
            <a:ext cx="2537959" cy="830997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Ponto </a:t>
            </a:r>
            <a:r>
              <a:rPr lang="en-US" sz="1600" dirty="0" err="1" smtClean="0"/>
              <a:t>quente</a:t>
            </a:r>
            <a:r>
              <a:rPr lang="en-US" sz="1600" dirty="0" smtClean="0"/>
              <a:t>: ex.: </a:t>
            </a:r>
            <a:r>
              <a:rPr lang="en-US" sz="1600" dirty="0" err="1" smtClean="0"/>
              <a:t>forno</a:t>
            </a:r>
            <a:r>
              <a:rPr lang="en-US" sz="1600" dirty="0" smtClean="0"/>
              <a:t>, </a:t>
            </a:r>
            <a:r>
              <a:rPr lang="en-US" sz="1600" dirty="0" err="1" smtClean="0"/>
              <a:t>tubulação</a:t>
            </a:r>
            <a:r>
              <a:rPr lang="en-US" sz="1600" dirty="0" smtClean="0"/>
              <a:t> de vapor, </a:t>
            </a:r>
            <a:r>
              <a:rPr lang="en-US" sz="1600" dirty="0" err="1" smtClean="0"/>
              <a:t>veículo</a:t>
            </a:r>
            <a:r>
              <a:rPr lang="en-US" sz="1600" dirty="0" smtClean="0"/>
              <a:t>, </a:t>
            </a:r>
            <a:r>
              <a:rPr lang="en-US" sz="1600" dirty="0" err="1" smtClean="0"/>
              <a:t>cigarro</a:t>
            </a:r>
            <a:r>
              <a:rPr lang="en-US" sz="1600" dirty="0" smtClean="0"/>
              <a:t>, </a:t>
            </a:r>
            <a:r>
              <a:rPr lang="en-US" sz="1600" dirty="0" err="1" smtClean="0"/>
              <a:t>luminária</a:t>
            </a:r>
            <a:r>
              <a:rPr lang="en-US" sz="1600" dirty="0" smtClean="0"/>
              <a:t>, </a:t>
            </a:r>
            <a:r>
              <a:rPr lang="en-US" sz="1600" dirty="0" err="1" smtClean="0"/>
              <a:t>etc</a:t>
            </a:r>
            <a:endParaRPr lang="en-US" sz="1600" dirty="0"/>
          </a:p>
        </p:txBody>
      </p:sp>
      <p:cxnSp>
        <p:nvCxnSpPr>
          <p:cNvPr id="43" name="Straight Arrow Connector 42"/>
          <p:cNvCxnSpPr>
            <a:stCxn id="18" idx="3"/>
            <a:endCxn id="41" idx="1"/>
          </p:cNvCxnSpPr>
          <p:nvPr/>
        </p:nvCxnSpPr>
        <p:spPr>
          <a:xfrm>
            <a:off x="4368122" y="2762766"/>
            <a:ext cx="2172378" cy="1259533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5" name="TextBox 44"/>
          <p:cNvSpPr txBox="1"/>
          <p:nvPr/>
        </p:nvSpPr>
        <p:spPr>
          <a:xfrm>
            <a:off x="3962400" y="5003800"/>
            <a:ext cx="1791340" cy="584776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err="1" smtClean="0"/>
              <a:t>sobre-pressão</a:t>
            </a:r>
            <a:r>
              <a:rPr lang="en-US" sz="1600" dirty="0" smtClean="0"/>
              <a:t> no </a:t>
            </a:r>
            <a:r>
              <a:rPr lang="en-US" sz="1600" dirty="0" err="1" smtClean="0"/>
              <a:t>equipamento</a:t>
            </a:r>
            <a:endParaRPr lang="en-US" sz="1600" dirty="0"/>
          </a:p>
        </p:txBody>
      </p:sp>
      <p:cxnSp>
        <p:nvCxnSpPr>
          <p:cNvPr id="47" name="Straight Arrow Connector 46"/>
          <p:cNvCxnSpPr>
            <a:stCxn id="18" idx="0"/>
          </p:cNvCxnSpPr>
          <p:nvPr/>
        </p:nvCxnSpPr>
        <p:spPr>
          <a:xfrm flipV="1">
            <a:off x="3923961" y="23124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>
            <a:stCxn id="5" idx="0"/>
          </p:cNvCxnSpPr>
          <p:nvPr/>
        </p:nvCxnSpPr>
        <p:spPr>
          <a:xfrm flipV="1">
            <a:off x="4169232" y="1149410"/>
            <a:ext cx="0" cy="79369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5" name="Straight Arrow Connector 54"/>
          <p:cNvCxnSpPr/>
          <p:nvPr/>
        </p:nvCxnSpPr>
        <p:spPr>
          <a:xfrm flipV="1">
            <a:off x="3936661" y="29474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6" name="Straight Arrow Connector 55"/>
          <p:cNvCxnSpPr/>
          <p:nvPr/>
        </p:nvCxnSpPr>
        <p:spPr>
          <a:xfrm flipV="1">
            <a:off x="3923961" y="35443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/>
        </p:nvCxnSpPr>
        <p:spPr>
          <a:xfrm flipV="1">
            <a:off x="4800261" y="4737100"/>
            <a:ext cx="2680039" cy="13732"/>
          </a:xfrm>
          <a:prstGeom prst="line">
            <a:avLst/>
          </a:prstGeom>
          <a:ln>
            <a:solidFill>
              <a:srgbClr val="00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9" name="Straight Arrow Connector 58"/>
          <p:cNvCxnSpPr/>
          <p:nvPr/>
        </p:nvCxnSpPr>
        <p:spPr>
          <a:xfrm flipV="1">
            <a:off x="4800261" y="47254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/>
          <p:cNvCxnSpPr/>
          <p:nvPr/>
        </p:nvCxnSpPr>
        <p:spPr>
          <a:xfrm flipV="1">
            <a:off x="7480300" y="47254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3" name="Straight Arrow Connector 62"/>
          <p:cNvCxnSpPr/>
          <p:nvPr/>
        </p:nvCxnSpPr>
        <p:spPr>
          <a:xfrm flipV="1">
            <a:off x="5956300" y="4192032"/>
            <a:ext cx="0" cy="53340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5" name="Straight Arrow Connector 64"/>
          <p:cNvCxnSpPr/>
          <p:nvPr/>
        </p:nvCxnSpPr>
        <p:spPr>
          <a:xfrm flipV="1">
            <a:off x="2946400" y="4217432"/>
            <a:ext cx="0" cy="53340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7" name="Straight Connector 66"/>
          <p:cNvCxnSpPr/>
          <p:nvPr/>
        </p:nvCxnSpPr>
        <p:spPr>
          <a:xfrm flipV="1">
            <a:off x="978675" y="4437797"/>
            <a:ext cx="0" cy="312003"/>
          </a:xfrm>
          <a:prstGeom prst="line">
            <a:avLst/>
          </a:prstGeom>
          <a:ln>
            <a:solidFill>
              <a:srgbClr val="00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2" name="Straight Arrow Connector 71"/>
          <p:cNvCxnSpPr/>
          <p:nvPr/>
        </p:nvCxnSpPr>
        <p:spPr>
          <a:xfrm>
            <a:off x="978675" y="4437797"/>
            <a:ext cx="964425" cy="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3" name="Straight Arrow Connector 72"/>
          <p:cNvCxnSpPr/>
          <p:nvPr/>
        </p:nvCxnSpPr>
        <p:spPr>
          <a:xfrm flipV="1">
            <a:off x="1943100" y="4192032"/>
            <a:ext cx="0" cy="245766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8" name="TextBox 77"/>
          <p:cNvSpPr txBox="1"/>
          <p:nvPr/>
        </p:nvSpPr>
        <p:spPr>
          <a:xfrm>
            <a:off x="2873832" y="5816600"/>
            <a:ext cx="3815317" cy="369332"/>
          </a:xfrm>
          <a:prstGeom prst="rect">
            <a:avLst/>
          </a:prstGeom>
          <a:solidFill>
            <a:srgbClr val="C6D9F1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/>
              <a:t>e</a:t>
            </a:r>
            <a:r>
              <a:rPr lang="en-US" dirty="0" err="1" smtClean="0"/>
              <a:t>xpansão</a:t>
            </a:r>
            <a:r>
              <a:rPr lang="en-US" dirty="0" smtClean="0"/>
              <a:t> </a:t>
            </a:r>
            <a:r>
              <a:rPr lang="en-US" dirty="0" err="1" smtClean="0"/>
              <a:t>brusca</a:t>
            </a:r>
            <a:r>
              <a:rPr lang="en-US" dirty="0" smtClean="0"/>
              <a:t> - </a:t>
            </a:r>
            <a:r>
              <a:rPr lang="en-US" dirty="0" err="1" smtClean="0"/>
              <a:t>aumento</a:t>
            </a:r>
            <a:r>
              <a:rPr lang="en-US" dirty="0" smtClean="0"/>
              <a:t> de volume</a:t>
            </a:r>
            <a:endParaRPr lang="en-US" dirty="0"/>
          </a:p>
        </p:txBody>
      </p:sp>
      <p:sp>
        <p:nvSpPr>
          <p:cNvPr id="79" name="TextBox 78"/>
          <p:cNvSpPr txBox="1"/>
          <p:nvPr/>
        </p:nvSpPr>
        <p:spPr>
          <a:xfrm>
            <a:off x="2959100" y="6426200"/>
            <a:ext cx="3727290" cy="369332"/>
          </a:xfrm>
          <a:prstGeom prst="rect">
            <a:avLst/>
          </a:prstGeom>
          <a:solidFill>
            <a:srgbClr val="C6D9F1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err="1"/>
              <a:t>m</a:t>
            </a:r>
            <a:r>
              <a:rPr lang="en-US" dirty="0" err="1" smtClean="0"/>
              <a:t>istura</a:t>
            </a:r>
            <a:r>
              <a:rPr lang="en-US" dirty="0" smtClean="0"/>
              <a:t> de </a:t>
            </a:r>
            <a:r>
              <a:rPr lang="en-US" dirty="0" err="1" smtClean="0"/>
              <a:t>água</a:t>
            </a:r>
            <a:r>
              <a:rPr lang="en-US" dirty="0" smtClean="0"/>
              <a:t> </a:t>
            </a:r>
            <a:r>
              <a:rPr lang="en-US" dirty="0" err="1" smtClean="0"/>
              <a:t>quente</a:t>
            </a:r>
            <a:r>
              <a:rPr lang="en-US" dirty="0" smtClean="0"/>
              <a:t> com </a:t>
            </a:r>
            <a:r>
              <a:rPr lang="en-US" dirty="0" err="1" smtClean="0"/>
              <a:t>propeno</a:t>
            </a:r>
            <a:endParaRPr lang="en-US" dirty="0"/>
          </a:p>
        </p:txBody>
      </p:sp>
      <p:cxnSp>
        <p:nvCxnSpPr>
          <p:cNvPr id="80" name="Straight Arrow Connector 79"/>
          <p:cNvCxnSpPr/>
          <p:nvPr/>
        </p:nvCxnSpPr>
        <p:spPr>
          <a:xfrm flipV="1">
            <a:off x="4584361" y="61605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1" name="Straight Arrow Connector 80"/>
          <p:cNvCxnSpPr/>
          <p:nvPr/>
        </p:nvCxnSpPr>
        <p:spPr>
          <a:xfrm flipV="1">
            <a:off x="4736761" y="5576332"/>
            <a:ext cx="0" cy="2656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3" name="Diamond 82"/>
          <p:cNvSpPr/>
          <p:nvPr/>
        </p:nvSpPr>
        <p:spPr>
          <a:xfrm>
            <a:off x="431800" y="5151854"/>
            <a:ext cx="914400" cy="436722"/>
          </a:xfrm>
          <a:prstGeom prst="diamond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5" name="Straight Connector 84"/>
          <p:cNvCxnSpPr/>
          <p:nvPr/>
        </p:nvCxnSpPr>
        <p:spPr>
          <a:xfrm flipH="1">
            <a:off x="749300" y="5296932"/>
            <a:ext cx="254775" cy="18946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7" name="Straight Connector 86"/>
          <p:cNvCxnSpPr/>
          <p:nvPr/>
        </p:nvCxnSpPr>
        <p:spPr>
          <a:xfrm>
            <a:off x="749300" y="5284232"/>
            <a:ext cx="229375" cy="19050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9" name="Diamond 88"/>
          <p:cNvSpPr/>
          <p:nvPr/>
        </p:nvSpPr>
        <p:spPr>
          <a:xfrm>
            <a:off x="2514600" y="5151854"/>
            <a:ext cx="774700" cy="436722"/>
          </a:xfrm>
          <a:prstGeom prst="diamond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91" name="Straight Connector 90"/>
          <p:cNvCxnSpPr/>
          <p:nvPr/>
        </p:nvCxnSpPr>
        <p:spPr>
          <a:xfrm>
            <a:off x="2730500" y="5329654"/>
            <a:ext cx="283032" cy="145078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/>
          <p:cNvCxnSpPr/>
          <p:nvPr/>
        </p:nvCxnSpPr>
        <p:spPr>
          <a:xfrm flipV="1">
            <a:off x="2755900" y="5309632"/>
            <a:ext cx="283032" cy="16510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/>
          <p:cNvCxnSpPr/>
          <p:nvPr/>
        </p:nvCxnSpPr>
        <p:spPr>
          <a:xfrm flipV="1">
            <a:off x="1943100" y="4649232"/>
            <a:ext cx="0" cy="1091168"/>
          </a:xfrm>
          <a:prstGeom prst="line">
            <a:avLst/>
          </a:prstGeom>
          <a:ln>
            <a:solidFill>
              <a:srgbClr val="00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7" name="Straight Arrow Connector 96"/>
          <p:cNvCxnSpPr/>
          <p:nvPr/>
        </p:nvCxnSpPr>
        <p:spPr>
          <a:xfrm>
            <a:off x="1943100" y="4635500"/>
            <a:ext cx="406400" cy="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9" name="Straight Arrow Connector 98"/>
          <p:cNvCxnSpPr/>
          <p:nvPr/>
        </p:nvCxnSpPr>
        <p:spPr>
          <a:xfrm flipV="1">
            <a:off x="2349500" y="4217432"/>
            <a:ext cx="0" cy="418068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0" name="TextBox 99"/>
          <p:cNvSpPr txBox="1"/>
          <p:nvPr/>
        </p:nvSpPr>
        <p:spPr>
          <a:xfrm>
            <a:off x="1054100" y="5778500"/>
            <a:ext cx="1562100" cy="584776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err="1"/>
              <a:t>f</a:t>
            </a:r>
            <a:r>
              <a:rPr lang="en-US" sz="1600" dirty="0" err="1" smtClean="0"/>
              <a:t>alha</a:t>
            </a:r>
            <a:r>
              <a:rPr lang="en-US" sz="1600" dirty="0" smtClean="0"/>
              <a:t> de </a:t>
            </a:r>
            <a:r>
              <a:rPr lang="en-US" sz="1600" dirty="0" err="1" smtClean="0"/>
              <a:t>projeto</a:t>
            </a:r>
            <a:r>
              <a:rPr lang="en-US" sz="1600" dirty="0" smtClean="0"/>
              <a:t> </a:t>
            </a:r>
            <a:r>
              <a:rPr lang="en-US" sz="1600" dirty="0" err="1" smtClean="0"/>
              <a:t>ou</a:t>
            </a:r>
            <a:r>
              <a:rPr lang="en-US" sz="1600" dirty="0" smtClean="0"/>
              <a:t>  </a:t>
            </a:r>
            <a:r>
              <a:rPr lang="en-US" sz="1600" dirty="0" err="1" smtClean="0"/>
              <a:t>montagem</a:t>
            </a:r>
            <a:endParaRPr lang="en-US" sz="1600" dirty="0"/>
          </a:p>
        </p:txBody>
      </p:sp>
      <p:sp>
        <p:nvSpPr>
          <p:cNvPr id="101" name="Diamond 100"/>
          <p:cNvSpPr/>
          <p:nvPr/>
        </p:nvSpPr>
        <p:spPr>
          <a:xfrm>
            <a:off x="1500150" y="6375400"/>
            <a:ext cx="874750" cy="431800"/>
          </a:xfrm>
          <a:prstGeom prst="diamond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5" name="Straight Connector 104"/>
          <p:cNvCxnSpPr/>
          <p:nvPr/>
        </p:nvCxnSpPr>
        <p:spPr>
          <a:xfrm>
            <a:off x="1803400" y="6527800"/>
            <a:ext cx="254000" cy="115332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1" name="Straight Connector 110"/>
          <p:cNvCxnSpPr/>
          <p:nvPr/>
        </p:nvCxnSpPr>
        <p:spPr>
          <a:xfrm flipH="1">
            <a:off x="1816101" y="6527800"/>
            <a:ext cx="241299" cy="139700"/>
          </a:xfrm>
          <a:prstGeom prst="lin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3" name="TextBox 112"/>
          <p:cNvSpPr txBox="1"/>
          <p:nvPr/>
        </p:nvSpPr>
        <p:spPr>
          <a:xfrm>
            <a:off x="7124701" y="6172200"/>
            <a:ext cx="1905000" cy="646331"/>
          </a:xfrm>
          <a:prstGeom prst="rect">
            <a:avLst/>
          </a:prstGeom>
          <a:solidFill>
            <a:srgbClr val="FF6600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b="1" dirty="0" err="1" smtClean="0"/>
              <a:t>Falha</a:t>
            </a:r>
            <a:r>
              <a:rPr lang="en-US" b="1" dirty="0" smtClean="0"/>
              <a:t> da </a:t>
            </a:r>
            <a:r>
              <a:rPr lang="en-US" b="1" dirty="0" err="1" smtClean="0"/>
              <a:t>Gestão</a:t>
            </a:r>
            <a:r>
              <a:rPr lang="en-US" b="1" dirty="0" smtClean="0"/>
              <a:t> </a:t>
            </a:r>
            <a:r>
              <a:rPr lang="en-US" b="1" dirty="0" err="1" smtClean="0"/>
              <a:t>Operacional</a:t>
            </a:r>
            <a:endParaRPr lang="en-US" b="1" dirty="0"/>
          </a:p>
        </p:txBody>
      </p:sp>
      <p:cxnSp>
        <p:nvCxnSpPr>
          <p:cNvPr id="115" name="Straight Arrow Connector 114"/>
          <p:cNvCxnSpPr>
            <a:endCxn id="79" idx="3"/>
          </p:cNvCxnSpPr>
          <p:nvPr/>
        </p:nvCxnSpPr>
        <p:spPr>
          <a:xfrm flipH="1">
            <a:off x="6686390" y="6610866"/>
            <a:ext cx="438324" cy="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18" name="Picture 117" descr="Foto003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02" y="1204468"/>
            <a:ext cx="2593998" cy="1863040"/>
          </a:xfrm>
          <a:prstGeom prst="rect">
            <a:avLst/>
          </a:prstGeom>
        </p:spPr>
      </p:pic>
      <p:sp>
        <p:nvSpPr>
          <p:cNvPr id="121" name="Bent Arrow 120"/>
          <p:cNvSpPr/>
          <p:nvPr/>
        </p:nvSpPr>
        <p:spPr>
          <a:xfrm rot="5400000" flipH="1" flipV="1">
            <a:off x="453892" y="3007621"/>
            <a:ext cx="1162318" cy="1206503"/>
          </a:xfrm>
          <a:prstGeom prst="bentArrow">
            <a:avLst/>
          </a:prstGeom>
          <a:ln>
            <a:solidFill>
              <a:srgbClr val="00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029715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3124200" y="596900"/>
            <a:ext cx="3328731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Análise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vazamento</a:t>
            </a:r>
            <a:r>
              <a:rPr lang="en-US" sz="2000" b="1" dirty="0" smtClean="0"/>
              <a:t> – cont.</a:t>
            </a:r>
            <a:endParaRPr lang="en-US" sz="20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5" name="Picture 4" descr="Reatividade Propeno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00" y="997010"/>
            <a:ext cx="6540183" cy="5467237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</p:pic>
      <p:cxnSp>
        <p:nvCxnSpPr>
          <p:cNvPr id="8" name="Straight Arrow Connector 7"/>
          <p:cNvCxnSpPr/>
          <p:nvPr/>
        </p:nvCxnSpPr>
        <p:spPr>
          <a:xfrm>
            <a:off x="1168400" y="4636076"/>
            <a:ext cx="431800" cy="824924"/>
          </a:xfrm>
          <a:prstGeom prst="straightConnector1">
            <a:avLst/>
          </a:prstGeom>
          <a:ln w="57150" cmpd="sng"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Oval 9"/>
          <p:cNvSpPr/>
          <p:nvPr/>
        </p:nvSpPr>
        <p:spPr>
          <a:xfrm>
            <a:off x="368300" y="5092700"/>
            <a:ext cx="5270500" cy="1092200"/>
          </a:xfrm>
          <a:prstGeom prst="ellipse">
            <a:avLst/>
          </a:prstGeom>
          <a:noFill/>
          <a:ln>
            <a:solidFill>
              <a:srgbClr val="00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/>
          <p:cNvSpPr txBox="1"/>
          <p:nvPr/>
        </p:nvSpPr>
        <p:spPr>
          <a:xfrm>
            <a:off x="127000" y="4051300"/>
            <a:ext cx="4241800" cy="584776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 err="1" smtClean="0"/>
              <a:t>Explosões</a:t>
            </a:r>
            <a:r>
              <a:rPr lang="en-US" sz="1600" dirty="0" smtClean="0"/>
              <a:t> tem </a:t>
            </a:r>
            <a:r>
              <a:rPr lang="en-US" sz="1600" dirty="0" err="1" smtClean="0"/>
              <a:t>sido</a:t>
            </a:r>
            <a:r>
              <a:rPr lang="en-US" sz="1600" dirty="0" smtClean="0"/>
              <a:t> </a:t>
            </a:r>
            <a:r>
              <a:rPr lang="en-US" sz="1600" dirty="0" err="1" smtClean="0"/>
              <a:t>relatadas</a:t>
            </a:r>
            <a:r>
              <a:rPr lang="en-US" sz="1600" dirty="0" smtClean="0"/>
              <a:t> </a:t>
            </a:r>
            <a:r>
              <a:rPr lang="en-US" sz="1600" dirty="0" err="1" smtClean="0"/>
              <a:t>quando</a:t>
            </a:r>
            <a:r>
              <a:rPr lang="en-US" sz="1600" dirty="0" smtClean="0"/>
              <a:t> </a:t>
            </a:r>
            <a:r>
              <a:rPr lang="en-US" sz="1600" dirty="0" err="1" smtClean="0"/>
              <a:t>propeno</a:t>
            </a:r>
            <a:r>
              <a:rPr lang="en-US" sz="1600" dirty="0" smtClean="0"/>
              <a:t> </a:t>
            </a:r>
            <a:r>
              <a:rPr lang="en-US" sz="1600" dirty="0" err="1" smtClean="0"/>
              <a:t>líquido</a:t>
            </a:r>
            <a:r>
              <a:rPr lang="en-US" sz="1600" dirty="0" smtClean="0"/>
              <a:t> </a:t>
            </a:r>
            <a:r>
              <a:rPr lang="en-US" sz="1600" dirty="0" err="1" smtClean="0"/>
              <a:t>entra</a:t>
            </a:r>
            <a:r>
              <a:rPr lang="en-US" sz="1600" dirty="0" smtClean="0"/>
              <a:t> </a:t>
            </a:r>
            <a:r>
              <a:rPr lang="en-US" sz="1600" dirty="0" err="1" smtClean="0"/>
              <a:t>em</a:t>
            </a:r>
            <a:r>
              <a:rPr lang="en-US" sz="1600" dirty="0" smtClean="0"/>
              <a:t> </a:t>
            </a:r>
            <a:r>
              <a:rPr lang="en-US" sz="1600" dirty="0" err="1" smtClean="0"/>
              <a:t>contato</a:t>
            </a:r>
            <a:r>
              <a:rPr lang="en-US" sz="1600" dirty="0" smtClean="0"/>
              <a:t> com </a:t>
            </a:r>
            <a:r>
              <a:rPr lang="en-US" sz="1600" dirty="0" err="1" smtClean="0"/>
              <a:t>água</a:t>
            </a:r>
            <a:r>
              <a:rPr lang="en-US" sz="1600" dirty="0" smtClean="0"/>
              <a:t> a  42-75 </a:t>
            </a:r>
            <a:r>
              <a:rPr lang="en-US" sz="1600" dirty="0" err="1" smtClean="0"/>
              <a:t>oC</a:t>
            </a:r>
            <a:endParaRPr lang="en-US" sz="1600" dirty="0"/>
          </a:p>
        </p:txBody>
      </p:sp>
      <p:pic>
        <p:nvPicPr>
          <p:cNvPr id="19" name="Picture 18" descr="Captura de Tela 2014-10-19 às 21.11.59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69000" y="2212300"/>
            <a:ext cx="3136901" cy="2264450"/>
          </a:xfrm>
          <a:prstGeom prst="rect">
            <a:avLst/>
          </a:prstGeom>
          <a:ln>
            <a:solidFill>
              <a:srgbClr val="000000"/>
            </a:solidFill>
          </a:ln>
        </p:spPr>
      </p:pic>
      <p:sp>
        <p:nvSpPr>
          <p:cNvPr id="18" name="TextBox 17"/>
          <p:cNvSpPr txBox="1"/>
          <p:nvPr/>
        </p:nvSpPr>
        <p:spPr>
          <a:xfrm>
            <a:off x="6438900" y="4470400"/>
            <a:ext cx="2322120" cy="156966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smtClean="0"/>
              <a:t>      </a:t>
            </a:r>
            <a:r>
              <a:rPr lang="en-US" dirty="0" err="1" smtClean="0"/>
              <a:t>Pressão</a:t>
            </a:r>
            <a:r>
              <a:rPr lang="en-US" dirty="0" smtClean="0"/>
              <a:t> Vapor:</a:t>
            </a:r>
          </a:p>
          <a:p>
            <a:endParaRPr lang="en-US" sz="1200" dirty="0" smtClean="0"/>
          </a:p>
          <a:p>
            <a:r>
              <a:rPr lang="en-US" dirty="0" smtClean="0"/>
              <a:t>42 </a:t>
            </a:r>
            <a:r>
              <a:rPr lang="en-US" dirty="0" err="1" smtClean="0"/>
              <a:t>oC</a:t>
            </a:r>
            <a:r>
              <a:rPr lang="en-US" dirty="0" smtClean="0"/>
              <a:t> </a:t>
            </a:r>
            <a:r>
              <a:rPr lang="en-US" dirty="0" smtClean="0">
                <a:sym typeface="Wingdings"/>
              </a:rPr>
              <a:t> 17,6 kg/cm2a</a:t>
            </a:r>
          </a:p>
          <a:p>
            <a:r>
              <a:rPr lang="en-US" dirty="0" smtClean="0">
                <a:sym typeface="Wingdings"/>
              </a:rPr>
              <a:t>75 </a:t>
            </a:r>
            <a:r>
              <a:rPr lang="en-US" dirty="0" err="1" smtClean="0">
                <a:sym typeface="Wingdings"/>
              </a:rPr>
              <a:t>oC</a:t>
            </a:r>
            <a:r>
              <a:rPr lang="en-US" dirty="0" smtClean="0">
                <a:sym typeface="Wingdings"/>
              </a:rPr>
              <a:t>  30,9 kg/cm2a</a:t>
            </a:r>
          </a:p>
          <a:p>
            <a:endParaRPr lang="en-US" sz="1200" dirty="0">
              <a:sym typeface="Wingdings"/>
            </a:endParaRPr>
          </a:p>
          <a:p>
            <a:r>
              <a:rPr lang="en-US" dirty="0" smtClean="0">
                <a:sym typeface="Wingdings"/>
              </a:rPr>
              <a:t>Temp. </a:t>
            </a:r>
            <a:r>
              <a:rPr lang="en-US" dirty="0" err="1" smtClean="0">
                <a:sym typeface="Wingdings"/>
              </a:rPr>
              <a:t>Ignição</a:t>
            </a:r>
            <a:r>
              <a:rPr lang="en-US" dirty="0" smtClean="0">
                <a:sym typeface="Wingdings"/>
              </a:rPr>
              <a:t>: 455 </a:t>
            </a:r>
            <a:r>
              <a:rPr lang="en-US" dirty="0" err="1" smtClean="0">
                <a:sym typeface="Wingdings"/>
              </a:rPr>
              <a:t>oC</a:t>
            </a:r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241300" y="6490732"/>
            <a:ext cx="508344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 err="1" smtClean="0"/>
              <a:t>Fonte:Propylene</a:t>
            </a:r>
            <a:r>
              <a:rPr lang="en-US" sz="1600" dirty="0" smtClean="0"/>
              <a:t> - </a:t>
            </a:r>
            <a:r>
              <a:rPr lang="en-US" sz="1200" b="1" dirty="0"/>
              <a:t>PRODUCT STEWARDSHIP GUIDANCE </a:t>
            </a:r>
            <a:r>
              <a:rPr lang="en-US" sz="1200" b="1"/>
              <a:t>MANUAL </a:t>
            </a:r>
            <a:r>
              <a:rPr lang="en-US" sz="1200" b="1" smtClean="0"/>
              <a:t>–Shell</a:t>
            </a:r>
            <a:endParaRPr lang="en-US" sz="1600" dirty="0"/>
          </a:p>
        </p:txBody>
      </p:sp>
      <p:sp>
        <p:nvSpPr>
          <p:cNvPr id="7" name="TextBox 6"/>
          <p:cNvSpPr txBox="1"/>
          <p:nvPr/>
        </p:nvSpPr>
        <p:spPr>
          <a:xfrm>
            <a:off x="6807200" y="2273300"/>
            <a:ext cx="1941557" cy="30777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1400" b="1" dirty="0" err="1" smtClean="0"/>
              <a:t>Pressão</a:t>
            </a:r>
            <a:r>
              <a:rPr lang="en-US" sz="1400" b="1" dirty="0" smtClean="0"/>
              <a:t> Vapor </a:t>
            </a:r>
            <a:r>
              <a:rPr lang="en-US" sz="1400" b="1" dirty="0" err="1"/>
              <a:t>P</a:t>
            </a:r>
            <a:r>
              <a:rPr lang="en-US" sz="1400" b="1" dirty="0" err="1" smtClean="0"/>
              <a:t>ropeno</a:t>
            </a:r>
            <a:endParaRPr lang="en-US" sz="1400" b="1" dirty="0"/>
          </a:p>
        </p:txBody>
      </p:sp>
    </p:spTree>
    <p:extLst>
      <p:ext uri="{BB962C8B-B14F-4D97-AF65-F5344CB8AC3E}">
        <p14:creationId xmlns:p14="http://schemas.microsoft.com/office/powerpoint/2010/main" val="646105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3124200" y="469900"/>
            <a:ext cx="316354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Análise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vazamento</a:t>
            </a:r>
            <a:r>
              <a:rPr lang="en-US" sz="2000" b="1" dirty="0" smtClean="0"/>
              <a:t>-cont.</a:t>
            </a:r>
            <a:endParaRPr lang="en-US" sz="20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88900" y="838200"/>
            <a:ext cx="901700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err="1" smtClean="0"/>
              <a:t>Causa</a:t>
            </a:r>
            <a:r>
              <a:rPr lang="en-US" b="1" dirty="0" smtClean="0"/>
              <a:t> </a:t>
            </a:r>
            <a:r>
              <a:rPr lang="en-US" b="1" dirty="0" err="1" smtClean="0"/>
              <a:t>Imediata</a:t>
            </a:r>
            <a:r>
              <a:rPr lang="en-US" b="1" dirty="0" smtClean="0"/>
              <a:t> </a:t>
            </a:r>
            <a:r>
              <a:rPr lang="en-US" dirty="0" smtClean="0">
                <a:sym typeface="Wingdings"/>
              </a:rPr>
              <a:t> </a:t>
            </a:r>
            <a:r>
              <a:rPr lang="en-US" dirty="0" err="1" smtClean="0">
                <a:sym typeface="Wingdings"/>
              </a:rPr>
              <a:t>Falha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catastrófica</a:t>
            </a:r>
            <a:r>
              <a:rPr lang="en-US" dirty="0" smtClean="0">
                <a:sym typeface="Wingdings"/>
              </a:rPr>
              <a:t> do </a:t>
            </a:r>
            <a:r>
              <a:rPr lang="en-US" dirty="0" err="1" smtClean="0">
                <a:sym typeface="Wingdings"/>
              </a:rPr>
              <a:t>permutador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calor</a:t>
            </a:r>
            <a:r>
              <a:rPr lang="en-US" dirty="0" smtClean="0">
                <a:sym typeface="Wingdings"/>
              </a:rPr>
              <a:t>  da </a:t>
            </a:r>
            <a:r>
              <a:rPr lang="en-US" dirty="0" err="1" smtClean="0">
                <a:sym typeface="Wingdings"/>
              </a:rPr>
              <a:t>torre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fracionamento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causando</a:t>
            </a:r>
            <a:r>
              <a:rPr lang="en-US" dirty="0" smtClean="0">
                <a:sym typeface="Wingdings"/>
              </a:rPr>
              <a:t> a </a:t>
            </a:r>
            <a:r>
              <a:rPr lang="en-US" dirty="0" err="1" smtClean="0">
                <a:sym typeface="Wingdings"/>
              </a:rPr>
              <a:t>liberação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mais</a:t>
            </a:r>
            <a:r>
              <a:rPr lang="en-US" dirty="0" smtClean="0">
                <a:sym typeface="Wingdings"/>
              </a:rPr>
              <a:t> de 28 </a:t>
            </a:r>
            <a:r>
              <a:rPr lang="en-US" dirty="0" err="1" smtClean="0">
                <a:sym typeface="Wingdings"/>
              </a:rPr>
              <a:t>toneladas</a:t>
            </a:r>
            <a:r>
              <a:rPr lang="en-US" dirty="0" smtClean="0">
                <a:sym typeface="Wingdings"/>
              </a:rPr>
              <a:t> de gases </a:t>
            </a:r>
            <a:r>
              <a:rPr lang="en-US" dirty="0" err="1" smtClean="0">
                <a:sym typeface="Wingdings"/>
              </a:rPr>
              <a:t>tóxicos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para</a:t>
            </a:r>
            <a:r>
              <a:rPr lang="en-US" dirty="0" smtClean="0">
                <a:sym typeface="Wingdings"/>
              </a:rPr>
              <a:t> a </a:t>
            </a:r>
            <a:r>
              <a:rPr lang="en-US" dirty="0" err="1" smtClean="0">
                <a:sym typeface="Wingdings"/>
              </a:rPr>
              <a:t>atmosfera</a:t>
            </a:r>
            <a:r>
              <a:rPr lang="en-US" dirty="0" smtClean="0">
                <a:sym typeface="Wingdings"/>
              </a:rPr>
              <a:t>.</a:t>
            </a:r>
          </a:p>
          <a:p>
            <a:r>
              <a:rPr lang="en-US" dirty="0" smtClean="0">
                <a:sym typeface="Wingdings"/>
              </a:rPr>
              <a:t>A </a:t>
            </a:r>
            <a:r>
              <a:rPr lang="en-US" dirty="0" err="1" smtClean="0">
                <a:sym typeface="Wingdings"/>
              </a:rPr>
              <a:t>mistura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indevida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água</a:t>
            </a:r>
            <a:r>
              <a:rPr lang="en-US" dirty="0" smtClean="0">
                <a:sym typeface="Wingdings"/>
              </a:rPr>
              <a:t>  </a:t>
            </a:r>
            <a:r>
              <a:rPr lang="en-US" dirty="0" err="1" smtClean="0">
                <a:sym typeface="Wingdings"/>
              </a:rPr>
              <a:t>quente</a:t>
            </a:r>
            <a:r>
              <a:rPr lang="en-US" dirty="0" smtClean="0">
                <a:sym typeface="Wingdings"/>
              </a:rPr>
              <a:t> com </a:t>
            </a:r>
            <a:r>
              <a:rPr lang="en-US" dirty="0" err="1" smtClean="0">
                <a:sym typeface="Wingdings"/>
              </a:rPr>
              <a:t>propeno</a:t>
            </a:r>
            <a:r>
              <a:rPr lang="en-US" dirty="0" smtClean="0">
                <a:sym typeface="Wingdings"/>
              </a:rPr>
              <a:t> no </a:t>
            </a:r>
            <a:r>
              <a:rPr lang="en-US" dirty="0" err="1" smtClean="0">
                <a:sym typeface="Wingdings"/>
              </a:rPr>
              <a:t>permutador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causou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brusca</a:t>
            </a:r>
            <a:r>
              <a:rPr lang="en-US" dirty="0" smtClean="0">
                <a:sym typeface="Wingdings"/>
              </a:rPr>
              <a:t>  e </a:t>
            </a:r>
            <a:r>
              <a:rPr lang="en-US" dirty="0" err="1" smtClean="0">
                <a:sym typeface="Wingdings"/>
              </a:rPr>
              <a:t>violenta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expansão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olefina</a:t>
            </a:r>
            <a:r>
              <a:rPr lang="en-US" dirty="0" smtClean="0">
                <a:sym typeface="Wingdings"/>
              </a:rPr>
              <a:t> (</a:t>
            </a:r>
            <a:r>
              <a:rPr lang="en-US" dirty="0" err="1" smtClean="0">
                <a:sym typeface="Wingdings"/>
              </a:rPr>
              <a:t>aumento</a:t>
            </a:r>
            <a:r>
              <a:rPr lang="en-US" dirty="0" smtClean="0">
                <a:sym typeface="Wingdings"/>
              </a:rPr>
              <a:t> de volume) e </a:t>
            </a:r>
            <a:r>
              <a:rPr lang="en-US" dirty="0" err="1" smtClean="0">
                <a:sym typeface="Wingdings"/>
              </a:rPr>
              <a:t>consequentemente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aumento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pressão</a:t>
            </a:r>
            <a:r>
              <a:rPr lang="en-US" dirty="0" smtClean="0">
                <a:sym typeface="Wingdings"/>
              </a:rPr>
              <a:t>. Como a </a:t>
            </a:r>
            <a:r>
              <a:rPr lang="en-US" dirty="0" err="1" smtClean="0">
                <a:sym typeface="Wingdings"/>
              </a:rPr>
              <a:t>válvula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alivio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pressão</a:t>
            </a:r>
            <a:r>
              <a:rPr lang="en-US" dirty="0" smtClean="0">
                <a:sym typeface="Wingdings"/>
              </a:rPr>
              <a:t> do </a:t>
            </a:r>
            <a:r>
              <a:rPr lang="en-US" dirty="0" err="1" smtClean="0">
                <a:sym typeface="Wingdings"/>
              </a:rPr>
              <a:t>equipamento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encontrava</a:t>
            </a:r>
            <a:r>
              <a:rPr lang="en-US" dirty="0" smtClean="0">
                <a:sym typeface="Wingdings"/>
              </a:rPr>
              <a:t>-se “</a:t>
            </a:r>
            <a:r>
              <a:rPr lang="en-US" dirty="0" err="1" smtClean="0">
                <a:sym typeface="Wingdings"/>
              </a:rPr>
              <a:t>isolada</a:t>
            </a:r>
            <a:r>
              <a:rPr lang="en-US" dirty="0" smtClean="0">
                <a:sym typeface="Wingdings"/>
              </a:rPr>
              <a:t>” (</a:t>
            </a:r>
            <a:r>
              <a:rPr lang="en-US" dirty="0" err="1" smtClean="0">
                <a:sym typeface="Wingdings"/>
              </a:rPr>
              <a:t>fora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operação</a:t>
            </a:r>
            <a:r>
              <a:rPr lang="en-US" dirty="0" smtClean="0">
                <a:sym typeface="Wingdings"/>
              </a:rPr>
              <a:t>) </a:t>
            </a:r>
            <a:r>
              <a:rPr lang="en-US" dirty="0" err="1" smtClean="0">
                <a:sym typeface="Wingdings"/>
              </a:rPr>
              <a:t>ocorreu</a:t>
            </a:r>
            <a:r>
              <a:rPr lang="en-US" dirty="0" smtClean="0">
                <a:sym typeface="Wingdings"/>
              </a:rPr>
              <a:t> o </a:t>
            </a:r>
            <a:r>
              <a:rPr lang="en-US" dirty="0" err="1" smtClean="0">
                <a:sym typeface="Wingdings"/>
              </a:rPr>
              <a:t>rompimento</a:t>
            </a:r>
            <a:r>
              <a:rPr lang="en-US" dirty="0" smtClean="0">
                <a:sym typeface="Wingdings"/>
              </a:rPr>
              <a:t> do </a:t>
            </a:r>
            <a:r>
              <a:rPr lang="en-US" dirty="0" err="1" smtClean="0">
                <a:sym typeface="Wingdings"/>
              </a:rPr>
              <a:t>casco</a:t>
            </a:r>
            <a:r>
              <a:rPr lang="en-US" dirty="0" smtClean="0">
                <a:sym typeface="Wingdings"/>
              </a:rPr>
              <a:t> e </a:t>
            </a:r>
            <a:r>
              <a:rPr lang="en-US" dirty="0" err="1" smtClean="0">
                <a:sym typeface="Wingdings"/>
              </a:rPr>
              <a:t>vazamento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hidrocarbonetos</a:t>
            </a:r>
            <a:endParaRPr lang="en-US" dirty="0" smtClean="0">
              <a:sym typeface="Wingdings"/>
            </a:endParaRPr>
          </a:p>
          <a:p>
            <a:endParaRPr lang="en-US" dirty="0" smtClean="0"/>
          </a:p>
          <a:p>
            <a:endParaRPr lang="en-US" dirty="0"/>
          </a:p>
        </p:txBody>
      </p:sp>
      <p:pic>
        <p:nvPicPr>
          <p:cNvPr id="6" name="Picture 5" descr="Captura de Tela 2014-10-20 às 00.21.07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2546" y="2645728"/>
            <a:ext cx="6400800" cy="40705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85442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2" name="TextBox 1"/>
          <p:cNvSpPr txBox="1"/>
          <p:nvPr/>
        </p:nvSpPr>
        <p:spPr>
          <a:xfrm>
            <a:off x="3124200" y="596900"/>
            <a:ext cx="316354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 smtClean="0"/>
              <a:t>Análise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vazamento</a:t>
            </a:r>
            <a:r>
              <a:rPr lang="en-US" sz="2000" b="1" smtClean="0"/>
              <a:t>-cont.</a:t>
            </a:r>
            <a:endParaRPr lang="en-US" sz="20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127000" y="1028700"/>
            <a:ext cx="9017000" cy="5078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err="1" smtClean="0"/>
              <a:t>Causa</a:t>
            </a:r>
            <a:r>
              <a:rPr lang="en-US" b="1" dirty="0" smtClean="0"/>
              <a:t> </a:t>
            </a:r>
            <a:r>
              <a:rPr lang="en-US" b="1" dirty="0" err="1" smtClean="0"/>
              <a:t>Básica</a:t>
            </a:r>
            <a:r>
              <a:rPr lang="en-US" b="1" dirty="0" smtClean="0"/>
              <a:t> </a:t>
            </a:r>
            <a:r>
              <a:rPr lang="en-US" dirty="0" smtClean="0">
                <a:sym typeface="Wingdings"/>
              </a:rPr>
              <a:t> </a:t>
            </a:r>
            <a:r>
              <a:rPr lang="en-US" dirty="0" err="1" smtClean="0">
                <a:sym typeface="Wingdings"/>
              </a:rPr>
              <a:t>Falha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Gestão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Liderança</a:t>
            </a:r>
            <a:r>
              <a:rPr lang="en-US" dirty="0" smtClean="0">
                <a:sym typeface="Wingdings"/>
              </a:rPr>
              <a:t> (</a:t>
            </a:r>
            <a:r>
              <a:rPr lang="en-US" dirty="0" err="1" smtClean="0">
                <a:sym typeface="Wingdings"/>
              </a:rPr>
              <a:t>Gerencimento</a:t>
            </a:r>
            <a:r>
              <a:rPr lang="en-US" dirty="0" smtClean="0">
                <a:sym typeface="Wingdings"/>
              </a:rPr>
              <a:t> da </a:t>
            </a:r>
            <a:r>
              <a:rPr lang="en-US" dirty="0" err="1" smtClean="0">
                <a:sym typeface="Wingdings"/>
              </a:rPr>
              <a:t>Segurança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Processo</a:t>
            </a:r>
            <a:r>
              <a:rPr lang="en-US" dirty="0" smtClean="0">
                <a:sym typeface="Wingdings"/>
              </a:rPr>
              <a:t> -SPI)</a:t>
            </a:r>
          </a:p>
          <a:p>
            <a:r>
              <a:rPr lang="en-US" dirty="0">
                <a:sym typeface="Wingdings"/>
              </a:rPr>
              <a:t> </a:t>
            </a:r>
            <a:r>
              <a:rPr lang="en-US" dirty="0" smtClean="0">
                <a:sym typeface="Wingdings"/>
              </a:rPr>
              <a:t>                             </a:t>
            </a:r>
            <a:r>
              <a:rPr lang="en-US" dirty="0" err="1" smtClean="0">
                <a:sym typeface="Wingdings"/>
              </a:rPr>
              <a:t>Falha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Gestão</a:t>
            </a:r>
            <a:r>
              <a:rPr lang="en-US" dirty="0" smtClean="0">
                <a:sym typeface="Wingdings"/>
              </a:rPr>
              <a:t> </a:t>
            </a:r>
            <a:r>
              <a:rPr lang="en-US" dirty="0" err="1" smtClean="0">
                <a:sym typeface="Wingdings"/>
              </a:rPr>
              <a:t>Operacional</a:t>
            </a:r>
            <a:r>
              <a:rPr lang="en-US" dirty="0" smtClean="0">
                <a:sym typeface="Wingdings"/>
              </a:rPr>
              <a:t> (</a:t>
            </a:r>
            <a:r>
              <a:rPr lang="en-US" dirty="0" err="1" smtClean="0">
                <a:sym typeface="Wingdings"/>
              </a:rPr>
              <a:t>procedimento</a:t>
            </a:r>
            <a:r>
              <a:rPr lang="en-US" dirty="0" smtClean="0">
                <a:sym typeface="Wingdings"/>
              </a:rPr>
              <a:t>, </a:t>
            </a:r>
            <a:r>
              <a:rPr lang="en-US" dirty="0" err="1" smtClean="0">
                <a:sym typeface="Wingdings"/>
              </a:rPr>
              <a:t>análise</a:t>
            </a:r>
            <a:r>
              <a:rPr lang="en-US" dirty="0" smtClean="0">
                <a:sym typeface="Wingdings"/>
              </a:rPr>
              <a:t> de </a:t>
            </a:r>
            <a:r>
              <a:rPr lang="en-US" dirty="0" err="1" smtClean="0">
                <a:sym typeface="Wingdings"/>
              </a:rPr>
              <a:t>risco</a:t>
            </a:r>
            <a:r>
              <a:rPr lang="en-US" dirty="0" smtClean="0">
                <a:sym typeface="Wingdings"/>
              </a:rPr>
              <a:t>, </a:t>
            </a:r>
            <a:r>
              <a:rPr lang="en-US" dirty="0" err="1" smtClean="0">
                <a:sym typeface="Wingdings"/>
              </a:rPr>
              <a:t>treinamento</a:t>
            </a:r>
            <a:r>
              <a:rPr lang="en-US" dirty="0" smtClean="0">
                <a:sym typeface="Wingdings"/>
              </a:rPr>
              <a:t>)</a:t>
            </a:r>
          </a:p>
          <a:p>
            <a:endParaRPr lang="en-US" dirty="0">
              <a:sym typeface="Wingdings"/>
            </a:endParaRPr>
          </a:p>
          <a:p>
            <a:r>
              <a:rPr lang="en-US" dirty="0" smtClean="0"/>
              <a:t>Williams Olefins </a:t>
            </a:r>
            <a:r>
              <a:rPr lang="en-US" dirty="0" err="1" smtClean="0"/>
              <a:t>foi</a:t>
            </a:r>
            <a:r>
              <a:rPr lang="en-US" dirty="0" smtClean="0"/>
              <a:t> </a:t>
            </a:r>
            <a:r>
              <a:rPr lang="en-US" dirty="0" err="1" smtClean="0"/>
              <a:t>citada</a:t>
            </a:r>
            <a:r>
              <a:rPr lang="en-US" dirty="0" smtClean="0"/>
              <a:t> </a:t>
            </a:r>
            <a:r>
              <a:rPr lang="en-US" dirty="0" err="1" smtClean="0"/>
              <a:t>pela</a:t>
            </a:r>
            <a:r>
              <a:rPr lang="en-US" dirty="0" smtClean="0"/>
              <a:t> OSHA </a:t>
            </a:r>
            <a:r>
              <a:rPr lang="en-US" dirty="0" err="1" smtClean="0"/>
              <a:t>por</a:t>
            </a:r>
            <a:r>
              <a:rPr lang="en-US" dirty="0" smtClean="0"/>
              <a:t> </a:t>
            </a:r>
            <a:r>
              <a:rPr lang="en-US" dirty="0" err="1" smtClean="0"/>
              <a:t>cometer</a:t>
            </a:r>
            <a:r>
              <a:rPr lang="en-US" dirty="0" smtClean="0"/>
              <a:t> 6 </a:t>
            </a:r>
            <a:r>
              <a:rPr lang="en-US" dirty="0" err="1" smtClean="0"/>
              <a:t>violações</a:t>
            </a:r>
            <a:r>
              <a:rPr lang="en-US" dirty="0" smtClean="0"/>
              <a:t> </a:t>
            </a:r>
            <a:r>
              <a:rPr lang="en-US" dirty="0" err="1" smtClean="0"/>
              <a:t>que</a:t>
            </a:r>
            <a:r>
              <a:rPr lang="en-US" dirty="0" smtClean="0"/>
              <a:t>  </a:t>
            </a:r>
            <a:r>
              <a:rPr lang="en-US" dirty="0" err="1" smtClean="0"/>
              <a:t>estão</a:t>
            </a:r>
            <a:r>
              <a:rPr lang="en-US" dirty="0" smtClean="0"/>
              <a:t>  </a:t>
            </a:r>
            <a:r>
              <a:rPr lang="en-US" dirty="0" err="1" smtClean="0"/>
              <a:t>relacionadas</a:t>
            </a:r>
            <a:r>
              <a:rPr lang="en-US" dirty="0" smtClean="0"/>
              <a:t> com a </a:t>
            </a:r>
            <a:r>
              <a:rPr lang="en-US" dirty="0" err="1" smtClean="0"/>
              <a:t>explosão</a:t>
            </a:r>
            <a:r>
              <a:rPr lang="en-US" dirty="0" smtClean="0"/>
              <a:t> da </a:t>
            </a:r>
            <a:r>
              <a:rPr lang="en-US" dirty="0" err="1" smtClean="0"/>
              <a:t>planta</a:t>
            </a:r>
            <a:r>
              <a:rPr lang="en-US" dirty="0" smtClean="0"/>
              <a:t> , </a:t>
            </a:r>
            <a:r>
              <a:rPr lang="en-US" dirty="0" err="1" smtClean="0"/>
              <a:t>ou</a:t>
            </a:r>
            <a:r>
              <a:rPr lang="en-US" dirty="0" smtClean="0"/>
              <a:t> </a:t>
            </a:r>
            <a:r>
              <a:rPr lang="en-US" dirty="0" err="1" smtClean="0"/>
              <a:t>seja</a:t>
            </a:r>
            <a:r>
              <a:rPr lang="en-US" dirty="0" smtClean="0"/>
              <a:t>, a </a:t>
            </a:r>
            <a:r>
              <a:rPr lang="en-US" dirty="0" err="1" smtClean="0"/>
              <a:t>empresa</a:t>
            </a:r>
            <a:r>
              <a:rPr lang="en-US" dirty="0" smtClean="0"/>
              <a:t> </a:t>
            </a:r>
            <a:r>
              <a:rPr lang="en-US" dirty="0" err="1" smtClean="0"/>
              <a:t>falhou</a:t>
            </a:r>
            <a:r>
              <a:rPr lang="en-US" dirty="0" smtClean="0"/>
              <a:t> </a:t>
            </a:r>
            <a:r>
              <a:rPr lang="en-US" dirty="0" err="1" smtClean="0"/>
              <a:t>em</a:t>
            </a:r>
            <a:r>
              <a:rPr lang="en-US" dirty="0" smtClean="0"/>
              <a:t> </a:t>
            </a:r>
            <a:r>
              <a:rPr lang="en-US" dirty="0" err="1" smtClean="0"/>
              <a:t>sua</a:t>
            </a:r>
            <a:r>
              <a:rPr lang="en-US" dirty="0" smtClean="0"/>
              <a:t> </a:t>
            </a:r>
            <a:r>
              <a:rPr lang="en-US" dirty="0" err="1" smtClean="0"/>
              <a:t>responsabilidade</a:t>
            </a:r>
            <a:r>
              <a:rPr lang="en-US" dirty="0" smtClean="0"/>
              <a:t> de </a:t>
            </a:r>
            <a:r>
              <a:rPr lang="en-US" dirty="0" err="1" smtClean="0"/>
              <a:t>encontrar</a:t>
            </a:r>
            <a:r>
              <a:rPr lang="en-US" dirty="0" smtClean="0"/>
              <a:t> e </a:t>
            </a:r>
            <a:r>
              <a:rPr lang="en-US" dirty="0" err="1" smtClean="0"/>
              <a:t>corrigir</a:t>
            </a:r>
            <a:r>
              <a:rPr lang="en-US" dirty="0" smtClean="0"/>
              <a:t> as </a:t>
            </a:r>
            <a:r>
              <a:rPr lang="en-US" dirty="0" err="1" smtClean="0"/>
              <a:t>violações</a:t>
            </a:r>
            <a:r>
              <a:rPr lang="en-US" dirty="0" smtClean="0"/>
              <a:t> de </a:t>
            </a:r>
            <a:r>
              <a:rPr lang="en-US" dirty="0" err="1" smtClean="0"/>
              <a:t>segurança</a:t>
            </a:r>
            <a:r>
              <a:rPr lang="en-US" dirty="0" smtClean="0"/>
              <a:t> e </a:t>
            </a:r>
            <a:r>
              <a:rPr lang="en-US" dirty="0" err="1" smtClean="0"/>
              <a:t>garantir</a:t>
            </a:r>
            <a:r>
              <a:rPr lang="en-US" dirty="0" smtClean="0"/>
              <a:t> a </a:t>
            </a:r>
            <a:r>
              <a:rPr lang="en-US" dirty="0" err="1" smtClean="0"/>
              <a:t>vida</a:t>
            </a:r>
            <a:r>
              <a:rPr lang="en-US" dirty="0" smtClean="0"/>
              <a:t> dos </a:t>
            </a:r>
            <a:r>
              <a:rPr lang="en-US" dirty="0" err="1" smtClean="0"/>
              <a:t>trabalhadores</a:t>
            </a:r>
            <a:r>
              <a:rPr lang="en-US" dirty="0" smtClean="0"/>
              <a:t>. </a:t>
            </a:r>
          </a:p>
          <a:p>
            <a:r>
              <a:rPr lang="en-US" dirty="0" err="1" smtClean="0"/>
              <a:t>Em</a:t>
            </a:r>
            <a:r>
              <a:rPr lang="en-US" dirty="0" smtClean="0"/>
              <a:t> 12/12/13  a Williams Olefins </a:t>
            </a:r>
            <a:r>
              <a:rPr lang="en-US" dirty="0" err="1" smtClean="0"/>
              <a:t>foi</a:t>
            </a:r>
            <a:r>
              <a:rPr lang="en-US" dirty="0" smtClean="0"/>
              <a:t>  </a:t>
            </a:r>
            <a:r>
              <a:rPr lang="en-US" dirty="0" err="1" smtClean="0"/>
              <a:t>condenada</a:t>
            </a:r>
            <a:r>
              <a:rPr lang="en-US" dirty="0" smtClean="0"/>
              <a:t> a </a:t>
            </a:r>
            <a:r>
              <a:rPr lang="en-US" dirty="0" err="1" smtClean="0"/>
              <a:t>pagar</a:t>
            </a:r>
            <a:r>
              <a:rPr lang="en-US" dirty="0" smtClean="0"/>
              <a:t>  </a:t>
            </a:r>
            <a:r>
              <a:rPr lang="en-US" dirty="0" err="1" smtClean="0"/>
              <a:t>multa</a:t>
            </a:r>
            <a:r>
              <a:rPr lang="en-US" dirty="0" smtClean="0"/>
              <a:t> de US$ 99.000,00.</a:t>
            </a:r>
          </a:p>
          <a:p>
            <a:endParaRPr lang="en-US" dirty="0" smtClean="0">
              <a:sym typeface="Wingdings"/>
            </a:endParaRPr>
          </a:p>
          <a:p>
            <a:r>
              <a:rPr lang="pt-BR" dirty="0" smtClean="0"/>
              <a:t>As graves violações são: </a:t>
            </a:r>
          </a:p>
          <a:p>
            <a:pPr marL="285750" indent="-285750">
              <a:buFont typeface="Wingdings" charset="2"/>
              <a:buChar char="ü"/>
            </a:pPr>
            <a:r>
              <a:rPr lang="pt-BR" dirty="0" smtClean="0"/>
              <a:t> Não desenvolver procedimentos claros, escritos sobre como mudar e dispor de vasos de pressão em stand-</a:t>
            </a:r>
            <a:r>
              <a:rPr lang="pt-BR" dirty="0" err="1" smtClean="0"/>
              <a:t>by</a:t>
            </a:r>
            <a:r>
              <a:rPr lang="pt-BR" dirty="0" smtClean="0"/>
              <a:t>. Esta violação foi considerada “intencional”</a:t>
            </a:r>
          </a:p>
          <a:p>
            <a:pPr marL="285750" lvl="0" indent="-285750">
              <a:buFont typeface="Wingdings" charset="2"/>
              <a:buChar char="ü"/>
            </a:pPr>
            <a:r>
              <a:rPr lang="pt-BR" dirty="0" smtClean="0"/>
              <a:t>Inadvertidamente  misturar  </a:t>
            </a:r>
            <a:r>
              <a:rPr lang="pt-BR" dirty="0" err="1" smtClean="0"/>
              <a:t>quench</a:t>
            </a:r>
            <a:r>
              <a:rPr lang="pt-BR" dirty="0" smtClean="0"/>
              <a:t> de  água quente com  </a:t>
            </a:r>
            <a:r>
              <a:rPr lang="pt-BR" dirty="0" err="1" smtClean="0"/>
              <a:t>propeno</a:t>
            </a:r>
            <a:r>
              <a:rPr lang="pt-BR" dirty="0" smtClean="0"/>
              <a:t>;</a:t>
            </a:r>
          </a:p>
          <a:p>
            <a:pPr marL="285750" lvl="0" indent="-285750">
              <a:buFont typeface="Wingdings" charset="2"/>
              <a:buChar char="ü"/>
            </a:pPr>
            <a:r>
              <a:rPr lang="pt-BR" dirty="0" smtClean="0"/>
              <a:t>Não fornecer adequada proteção de pressão  para  vaso de pressão;</a:t>
            </a:r>
          </a:p>
          <a:p>
            <a:pPr marL="285750" lvl="0" indent="-285750">
              <a:buFont typeface="Wingdings" charset="2"/>
              <a:buChar char="ü"/>
            </a:pPr>
            <a:r>
              <a:rPr lang="pt-BR" dirty="0" smtClean="0"/>
              <a:t>Falha por não completar análise de risco  de processo durante a abertura de </a:t>
            </a:r>
            <a:r>
              <a:rPr lang="pt-BR" dirty="0" err="1" smtClean="0"/>
              <a:t>quench</a:t>
            </a:r>
            <a:r>
              <a:rPr lang="pt-BR" dirty="0" smtClean="0"/>
              <a:t> de água  quente  para  vaso de pressão;</a:t>
            </a:r>
          </a:p>
          <a:p>
            <a:pPr marL="285750" lvl="0" indent="-285750">
              <a:buFont typeface="Wingdings" charset="2"/>
              <a:buChar char="ü"/>
            </a:pPr>
            <a:r>
              <a:rPr lang="pt-BR" dirty="0" smtClean="0"/>
              <a:t>Falha por não  documentar corretamente o treinamento no local de trabalho;</a:t>
            </a:r>
          </a:p>
          <a:p>
            <a:pPr marL="285750" lvl="0" indent="-285750">
              <a:buFont typeface="Wingdings" charset="2"/>
              <a:buChar char="ü"/>
            </a:pPr>
            <a:r>
              <a:rPr lang="pt-BR" dirty="0" smtClean="0"/>
              <a:t>Falha por deixar de corrigir prontamente deficiências relacionadas com o processo de gestão de segurança descoberta por uma equipe de auditoria interna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6604029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127000" y="533400"/>
            <a:ext cx="9017000" cy="32162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                                                              </a:t>
            </a:r>
            <a:r>
              <a:rPr lang="en-US" sz="2000" b="1" dirty="0" err="1" smtClean="0"/>
              <a:t>Consequências</a:t>
            </a:r>
            <a:r>
              <a:rPr lang="en-US" sz="2000" b="1" dirty="0" smtClean="0"/>
              <a:t> do </a:t>
            </a:r>
            <a:r>
              <a:rPr lang="en-US" sz="2000" b="1" dirty="0" err="1" smtClean="0"/>
              <a:t>acidente</a:t>
            </a:r>
            <a:r>
              <a:rPr lang="en-US" sz="2000" dirty="0" smtClean="0">
                <a:sym typeface="Wingdings"/>
              </a:rPr>
              <a:t> </a:t>
            </a:r>
          </a:p>
          <a:p>
            <a:endParaRPr lang="en-US" sz="100" dirty="0">
              <a:sym typeface="Wingdings"/>
            </a:endParaRPr>
          </a:p>
          <a:p>
            <a:endParaRPr lang="en-US" sz="1050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dirty="0" err="1" smtClean="0">
                <a:sym typeface="Wingdings"/>
              </a:rPr>
              <a:t>Mortes</a:t>
            </a:r>
            <a:r>
              <a:rPr lang="en-US" dirty="0" smtClean="0">
                <a:sym typeface="Wingdings"/>
              </a:rPr>
              <a:t> : 2 </a:t>
            </a:r>
            <a:r>
              <a:rPr lang="en-US" sz="2000" dirty="0" err="1" smtClean="0">
                <a:sym typeface="Wingdings"/>
              </a:rPr>
              <a:t>trabalhadores</a:t>
            </a:r>
            <a:endParaRPr lang="en-US" sz="2000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sz="1050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sz="2000" dirty="0" err="1" smtClean="0">
                <a:sym typeface="Wingdings"/>
              </a:rPr>
              <a:t>Feridos</a:t>
            </a:r>
            <a:r>
              <a:rPr lang="en-US" sz="2000" dirty="0" smtClean="0">
                <a:sym typeface="Wingdings"/>
              </a:rPr>
              <a:t> : 80 </a:t>
            </a:r>
            <a:r>
              <a:rPr lang="en-US" sz="2000" dirty="0" err="1" smtClean="0">
                <a:sym typeface="Wingdings"/>
              </a:rPr>
              <a:t>trabalhadores</a:t>
            </a:r>
            <a:r>
              <a:rPr lang="en-US" sz="2000" dirty="0" smtClean="0">
                <a:sym typeface="Wingdings"/>
              </a:rPr>
              <a:t> </a:t>
            </a:r>
          </a:p>
          <a:p>
            <a:pPr marL="285750" indent="-285750">
              <a:buFont typeface="Wingdings" charset="2"/>
              <a:buChar char="ü"/>
            </a:pPr>
            <a:endParaRPr lang="en-US" sz="1050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sz="2000" dirty="0" err="1" smtClean="0">
                <a:sym typeface="Wingdings"/>
              </a:rPr>
              <a:t>Danos</a:t>
            </a:r>
            <a:r>
              <a:rPr lang="en-US" sz="2000" dirty="0" smtClean="0">
                <a:sym typeface="Wingdings"/>
              </a:rPr>
              <a:t> (</a:t>
            </a:r>
            <a:r>
              <a:rPr lang="en-US" sz="2000" dirty="0" err="1" smtClean="0">
                <a:sym typeface="Wingdings"/>
              </a:rPr>
              <a:t>ativos</a:t>
            </a:r>
            <a:r>
              <a:rPr lang="en-US" sz="2000" dirty="0" smtClean="0">
                <a:sym typeface="Wingdings"/>
              </a:rPr>
              <a:t>) :  US$ 510 </a:t>
            </a:r>
            <a:r>
              <a:rPr lang="en-US" sz="2000" dirty="0" err="1" smtClean="0">
                <a:sym typeface="Wingdings"/>
              </a:rPr>
              <a:t>milhões</a:t>
            </a:r>
            <a:endParaRPr lang="en-US" sz="2000" dirty="0" smtClean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endParaRPr lang="en-US" sz="1050" dirty="0">
              <a:sym typeface="Wingdings"/>
            </a:endParaRPr>
          </a:p>
          <a:p>
            <a:pPr marL="285750" indent="-285750">
              <a:buFont typeface="Wingdings" charset="2"/>
              <a:buChar char="ü"/>
            </a:pPr>
            <a:r>
              <a:rPr lang="en-US" sz="2000" dirty="0" err="1" smtClean="0">
                <a:sym typeface="Wingdings"/>
              </a:rPr>
              <a:t>Meio-Ambiente</a:t>
            </a:r>
            <a:r>
              <a:rPr lang="en-US" sz="2000" dirty="0" smtClean="0">
                <a:sym typeface="Wingdings"/>
              </a:rPr>
              <a:t> : </a:t>
            </a:r>
            <a:r>
              <a:rPr lang="pt-BR" sz="2000" dirty="0" smtClean="0">
                <a:sym typeface="Wingdings"/>
              </a:rPr>
              <a:t>liberação de  14 toneladas </a:t>
            </a:r>
            <a:r>
              <a:rPr lang="en-US" sz="2000" dirty="0" smtClean="0">
                <a:sym typeface="Wingdings"/>
              </a:rPr>
              <a:t>de </a:t>
            </a:r>
            <a:r>
              <a:rPr lang="pt-BR" sz="2000" dirty="0" smtClean="0">
                <a:sym typeface="Wingdings"/>
              </a:rPr>
              <a:t>carbono orgânico volátil ; 10 toneladas de </a:t>
            </a:r>
            <a:r>
              <a:rPr lang="pt-BR" sz="2000" dirty="0" err="1" smtClean="0">
                <a:sym typeface="Wingdings"/>
              </a:rPr>
              <a:t>propeno</a:t>
            </a:r>
            <a:r>
              <a:rPr lang="pt-BR" sz="2000" dirty="0">
                <a:sym typeface="Wingdings"/>
              </a:rPr>
              <a:t>;</a:t>
            </a:r>
            <a:r>
              <a:rPr lang="pt-BR" sz="2000" dirty="0" smtClean="0">
                <a:sym typeface="Wingdings"/>
              </a:rPr>
              <a:t>  1,1 toneladas de eteno;  53 toneladas de outros carbonos orgânicos voláteis, incluindo propano e 21 kg de benzeno. </a:t>
            </a:r>
            <a:endParaRPr lang="en-US" sz="1400" dirty="0" smtClean="0"/>
          </a:p>
          <a:p>
            <a:pPr marL="285750" indent="-285750">
              <a:buFont typeface="Wingdings" charset="2"/>
              <a:buChar char="ü"/>
            </a:pPr>
            <a:endParaRPr lang="en-US" sz="2000" dirty="0">
              <a:sym typeface="Wingdings"/>
            </a:endParaRPr>
          </a:p>
        </p:txBody>
      </p:sp>
      <p:pic>
        <p:nvPicPr>
          <p:cNvPr id="4" name="Picture 3" descr="Captura de Tela 2014-10-20 às 00.26.34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7500" y="3726352"/>
            <a:ext cx="4000500" cy="3009780"/>
          </a:xfrm>
          <a:prstGeom prst="rect">
            <a:avLst/>
          </a:prstGeom>
        </p:spPr>
      </p:pic>
      <p:pic>
        <p:nvPicPr>
          <p:cNvPr id="6" name="Picture 5" descr="Foto02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9212" y="3707764"/>
            <a:ext cx="4375888" cy="294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15835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2" name="Picture 1" descr="Tabela Propriedades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5000" y="624782"/>
            <a:ext cx="7360093" cy="6118917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892300" y="723900"/>
            <a:ext cx="876300" cy="169277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endParaRPr lang="en-US" sz="500" dirty="0"/>
          </a:p>
        </p:txBody>
      </p:sp>
      <p:sp>
        <p:nvSpPr>
          <p:cNvPr id="6" name="TextBox 5"/>
          <p:cNvSpPr txBox="1"/>
          <p:nvPr/>
        </p:nvSpPr>
        <p:spPr>
          <a:xfrm>
            <a:off x="7525193" y="3403600"/>
            <a:ext cx="1425991" cy="338554"/>
          </a:xfrm>
          <a:prstGeom prst="rect">
            <a:avLst/>
          </a:prstGeom>
          <a:solidFill>
            <a:srgbClr val="FFFF00"/>
          </a:solidFill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smtClean="0"/>
              <a:t>10,128 kg/cm2</a:t>
            </a:r>
            <a:endParaRPr lang="en-US" sz="1600" dirty="0"/>
          </a:p>
        </p:txBody>
      </p:sp>
      <p:sp>
        <p:nvSpPr>
          <p:cNvPr id="7" name="TextBox 6"/>
          <p:cNvSpPr txBox="1"/>
          <p:nvPr/>
        </p:nvSpPr>
        <p:spPr>
          <a:xfrm>
            <a:off x="3263900" y="3416300"/>
            <a:ext cx="915836" cy="338554"/>
          </a:xfrm>
          <a:prstGeom prst="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dirty="0" smtClean="0"/>
              <a:t>18,85 </a:t>
            </a:r>
            <a:r>
              <a:rPr lang="en-US" sz="1600" dirty="0" err="1" smtClean="0"/>
              <a:t>oC</a:t>
            </a:r>
            <a:endParaRPr lang="en-US" sz="1600" dirty="0"/>
          </a:p>
        </p:txBody>
      </p:sp>
      <p:cxnSp>
        <p:nvCxnSpPr>
          <p:cNvPr id="13" name="Straight Arrow Connector 12"/>
          <p:cNvCxnSpPr/>
          <p:nvPr/>
        </p:nvCxnSpPr>
        <p:spPr>
          <a:xfrm>
            <a:off x="2667000" y="3581400"/>
            <a:ext cx="596900" cy="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>
            <a:off x="6146800" y="3581400"/>
            <a:ext cx="1378393" cy="0"/>
          </a:xfrm>
          <a:prstGeom prst="straightConnector1">
            <a:avLst/>
          </a:prstGeom>
          <a:ln>
            <a:solidFill>
              <a:srgbClr val="00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700401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Box 11"/>
          <p:cNvSpPr txBox="1"/>
          <p:nvPr/>
        </p:nvSpPr>
        <p:spPr>
          <a:xfrm>
            <a:off x="1003300" y="88900"/>
            <a:ext cx="7263527" cy="3385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1600" b="1" dirty="0" smtClean="0"/>
              <a:t>SEGURANÇA DE PROCESSO INDUSTRIAL – </a:t>
            </a:r>
            <a:r>
              <a:rPr lang="en-US" sz="1600" b="1" dirty="0" err="1" smtClean="0"/>
              <a:t>Explosão</a:t>
            </a:r>
            <a:r>
              <a:rPr lang="en-US" sz="1600" b="1" dirty="0" smtClean="0"/>
              <a:t> </a:t>
            </a:r>
            <a:r>
              <a:rPr lang="en-US" sz="1600" b="1" dirty="0" err="1" smtClean="0"/>
              <a:t>na</a:t>
            </a:r>
            <a:r>
              <a:rPr lang="en-US" sz="1600" b="1" dirty="0" smtClean="0"/>
              <a:t> Williams Olefins Plant - 2013</a:t>
            </a:r>
            <a:endParaRPr lang="en-US" sz="1600" b="1" dirty="0"/>
          </a:p>
        </p:txBody>
      </p:sp>
      <p:sp>
        <p:nvSpPr>
          <p:cNvPr id="16" name="TextBox 15"/>
          <p:cNvSpPr txBox="1"/>
          <p:nvPr/>
        </p:nvSpPr>
        <p:spPr>
          <a:xfrm>
            <a:off x="4457700" y="4546600"/>
            <a:ext cx="1778000" cy="369332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 descr="Captura de Tela 2014-10-20 às 01.07.06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6594" y="950416"/>
            <a:ext cx="8183786" cy="5894884"/>
          </a:xfrm>
          <a:prstGeom prst="rect">
            <a:avLst/>
          </a:prstGeom>
          <a:ln>
            <a:solidFill>
              <a:srgbClr val="000000"/>
            </a:solidFill>
          </a:ln>
        </p:spPr>
      </p:pic>
      <p:sp>
        <p:nvSpPr>
          <p:cNvPr id="8" name="TextBox 7"/>
          <p:cNvSpPr txBox="1"/>
          <p:nvPr/>
        </p:nvSpPr>
        <p:spPr>
          <a:xfrm>
            <a:off x="2616200" y="533400"/>
            <a:ext cx="39498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err="1" smtClean="0"/>
              <a:t>Propeno</a:t>
            </a:r>
            <a:r>
              <a:rPr lang="en-US" b="1" dirty="0" smtClean="0"/>
              <a:t> : </a:t>
            </a:r>
            <a:r>
              <a:rPr lang="en-US" b="1" dirty="0" err="1" smtClean="0"/>
              <a:t>pressão</a:t>
            </a:r>
            <a:r>
              <a:rPr lang="en-US" b="1" dirty="0" smtClean="0"/>
              <a:t> vapor x </a:t>
            </a:r>
            <a:r>
              <a:rPr lang="en-US" b="1" dirty="0" err="1" smtClean="0"/>
              <a:t>temperatura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16247687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998</TotalTime>
  <Words>1057</Words>
  <Application>Microsoft Office PowerPoint</Application>
  <PresentationFormat>Apresentação na tela (4:3)</PresentationFormat>
  <Paragraphs>128</Paragraphs>
  <Slides>16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16</vt:i4>
      </vt:variant>
    </vt:vector>
  </HeadingPairs>
  <TitlesOfParts>
    <vt:vector size="17" baseType="lpstr">
      <vt:lpstr>Office Theme</vt:lpstr>
      <vt:lpstr>Assunto: Explosão na  Williams Olefins Plant - Louisiana -USA -  2013</vt:lpstr>
      <vt:lpstr>Explosão Williams Olefins Plant Louisiana- USA  13 de Junho de 2013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Explosão Williams Olefins Plant Louisiana- USA  13 de Junho de 2013</dc:title>
  <dc:creator>Gustavo Castro</dc:creator>
  <cp:lastModifiedBy>Patty</cp:lastModifiedBy>
  <cp:revision>69</cp:revision>
  <dcterms:created xsi:type="dcterms:W3CDTF">2014-10-19T14:14:19Z</dcterms:created>
  <dcterms:modified xsi:type="dcterms:W3CDTF">2015-11-30T14:26:51Z</dcterms:modified>
</cp:coreProperties>
</file>